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6"/>
  </p:notesMasterIdLst>
  <p:sldIdLst>
    <p:sldId id="346" r:id="rId3"/>
    <p:sldId id="284" r:id="rId4"/>
    <p:sldId id="285" r:id="rId5"/>
    <p:sldId id="287" r:id="rId6"/>
    <p:sldId id="286" r:id="rId7"/>
    <p:sldId id="311" r:id="rId8"/>
    <p:sldId id="290" r:id="rId9"/>
    <p:sldId id="293" r:id="rId10"/>
    <p:sldId id="340" r:id="rId11"/>
    <p:sldId id="341" r:id="rId12"/>
    <p:sldId id="342" r:id="rId13"/>
    <p:sldId id="296" r:id="rId14"/>
    <p:sldId id="295" r:id="rId15"/>
    <p:sldId id="298" r:id="rId16"/>
    <p:sldId id="294" r:id="rId17"/>
    <p:sldId id="343" r:id="rId18"/>
    <p:sldId id="302" r:id="rId19"/>
    <p:sldId id="304" r:id="rId20"/>
    <p:sldId id="305" r:id="rId21"/>
    <p:sldId id="306" r:id="rId22"/>
    <p:sldId id="308" r:id="rId23"/>
    <p:sldId id="336" r:id="rId24"/>
    <p:sldId id="301" r:id="rId25"/>
    <p:sldId id="300" r:id="rId26"/>
    <p:sldId id="309" r:id="rId27"/>
    <p:sldId id="310" r:id="rId28"/>
    <p:sldId id="314" r:id="rId29"/>
    <p:sldId id="313" r:id="rId30"/>
    <p:sldId id="312" r:id="rId31"/>
    <p:sldId id="299" r:id="rId32"/>
    <p:sldId id="315" r:id="rId33"/>
    <p:sldId id="319" r:id="rId34"/>
    <p:sldId id="320" r:id="rId35"/>
    <p:sldId id="321" r:id="rId36"/>
    <p:sldId id="318" r:id="rId37"/>
    <p:sldId id="322" r:id="rId38"/>
    <p:sldId id="317" r:id="rId39"/>
    <p:sldId id="325" r:id="rId40"/>
    <p:sldId id="326" r:id="rId41"/>
    <p:sldId id="327" r:id="rId42"/>
    <p:sldId id="330" r:id="rId43"/>
    <p:sldId id="316" r:id="rId44"/>
    <p:sldId id="324" r:id="rId45"/>
    <p:sldId id="323" r:id="rId46"/>
    <p:sldId id="329" r:id="rId47"/>
    <p:sldId id="328" r:id="rId48"/>
    <p:sldId id="332" r:id="rId49"/>
    <p:sldId id="331" r:id="rId50"/>
    <p:sldId id="334" r:id="rId51"/>
    <p:sldId id="333" r:id="rId52"/>
    <p:sldId id="335" r:id="rId53"/>
    <p:sldId id="303" r:id="rId54"/>
    <p:sldId id="283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5596" autoAdjust="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52CDD-0884-459B-86F4-E874C6C2CB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43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525B-1752-4BA9-A5C7-71E76D8FCBB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3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6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63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68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84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4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67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01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67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54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7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3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84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31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48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63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48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17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03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00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43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29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2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99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72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99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52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01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88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652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07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995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510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39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0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1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60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105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350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71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581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21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81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812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49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8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050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50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191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51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243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52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064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A7FF2-46F3-4D39-AF75-7DEF0871396F}" type="slidenum">
              <a:rPr lang="en-US"/>
              <a:pPr/>
              <a:t>53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8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9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69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C3DF-0B3F-4D4E-9493-40ACE6CF1E93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9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305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547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822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662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891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489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6117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8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212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200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4439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856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8842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001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BF7389-ADFD-4F15-9C05-7D20CFE357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1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082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525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100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3406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2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945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810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2.jpeg"/><Relationship Id="rId4" Type="http://schemas.openxmlformats.org/officeDocument/2006/relationships/image" Target="../media/image4.png"/><Relationship Id="rId9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Комплекс БИОАКУСТИЧЕСКОЙ  КОРРЕКЦИИ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«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Синхро-С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» для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нейрореабилитации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90872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немедикаментозное, неинвазивное лечение расстройств центральной нервной системы</a:t>
            </a:r>
          </a:p>
        </p:txBody>
      </p:sp>
      <p:pic>
        <p:nvPicPr>
          <p:cNvPr id="1026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9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9" y="2780928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548680"/>
            <a:ext cx="738031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/>
              <a:t>    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Хорошо известно лечебное действие музыки на организм человека. Аналитические обзоры нейрофизиологических данных последних лет свидетельствуют о неослабевающем интересе к проблеме специфического воздействия музыки на мозг. В литературе сообщается об «эффекте Моцарта», положительном воздействии музыки Гайдна, Листа и других композиторов на эффективность выполнения пространственно-временных задач, а также способность подавлять эпилептиформную активность.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Анализируя данные о механизмах музыкальных воздействий, исследователи обращают внимание на сходство организации нейронных и музыкальных ритмов, отмечается совпадение частот музыкальных ритмов и нижних частот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нейрональных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осцилляций таламокортикальных цепей, а также подобие иерархической организации нейронной активности и ритмических компонентов музыки. Более того, исследователи подчеркивают анатомическую обусловленность музыкального восприятия. Во-первых, за счет дифференцированной обработки тональной (мелодической) и ритмической информации разными таламическими структурами и кортикальными слоями и, во вторых, интеграции этих музыкальных компонентов в таламокортикальных петлях.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Особенности частотно-временной структуры музыкальных сигналов, которая подобна частотно-временной структуре импульсных потоков нейронов и анатомическая обусловленность эффективной обработки музыкально-организованных звуков указывают на то, что в основе механизмов терапевтического влияния музыки лежат процессы синхронизации между афферентными влияниями и эндогенными нейродинамическими процессами.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1289300" y="44624"/>
            <a:ext cx="630703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механизмах метода БАК:</a:t>
            </a:r>
          </a:p>
        </p:txBody>
      </p:sp>
    </p:spTree>
    <p:extLst>
      <p:ext uri="{BB962C8B-B14F-4D97-AF65-F5344CB8AC3E}">
        <p14:creationId xmlns:p14="http://schemas.microsoft.com/office/powerpoint/2010/main" val="153934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9" y="2852936"/>
            <a:ext cx="1363587" cy="90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7704" y="764704"/>
            <a:ext cx="712879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Вопросам синхронизации нейродинамических процессов и физиологической значимости этого явления в литературе уделено много внимания.  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Показано, что явления синхронизации играют ключевую роль в механизмах высших интегративных функций мозга. Это касается как эндогенных нейродинамических процессов, так и нейронной активности вызванной внешними раздражителями.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Например, выработка условного рефлекса возможна при определенном уровне синхронизации (сочетании) внешних раздражителей: условного и безусловного.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Фактор времени или временное совпадение различных активаций рассматривается как важнейшее условие долговременного изменения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синаптической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эффективности.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Примером значимости эндогенной синхронизации является сообщение о  том, что активация внимания и сознательно прогнозируемые произвольные движения сопровождаются синхронизированными разрядами нейронов неспецифического и моторного таламуса.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Процессы синхронизации нейронной активности рассматривают в качестве одного из важных механизмов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таламо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-кортикальной интеграции [26, 39].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Не менее значима для мозга синхронизация эндогенной нейронной активности с внешними раздражителями 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1289300" y="116632"/>
            <a:ext cx="681109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механизмах метода БАК:</a:t>
            </a:r>
          </a:p>
        </p:txBody>
      </p:sp>
    </p:spTree>
    <p:extLst>
      <p:ext uri="{BB962C8B-B14F-4D97-AF65-F5344CB8AC3E}">
        <p14:creationId xmlns:p14="http://schemas.microsoft.com/office/powerpoint/2010/main" val="102889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МЕТОДОМ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БИОАКУСТИЧЕСКОЙ КОРРЕКЦИИ</a:t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0931" y="1142984"/>
            <a:ext cx="6114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</a:rPr>
              <a:t>Активация регуляторных структур мозга (диэнцефальных и стволовых) при прослушивании акустического </a:t>
            </a:r>
            <a:r>
              <a:rPr lang="ru-RU" sz="1600" dirty="0" err="1">
                <a:solidFill>
                  <a:schemeClr val="tx2"/>
                </a:solidFill>
              </a:rPr>
              <a:t>музыкоподобного</a:t>
            </a:r>
            <a:r>
              <a:rPr lang="ru-RU" sz="1600" dirty="0">
                <a:solidFill>
                  <a:schemeClr val="tx2"/>
                </a:solidFill>
              </a:rPr>
              <a:t> сигнала за счет синхронизации акустического воздействия </a:t>
            </a:r>
            <a:r>
              <a:rPr lang="ru-RU" sz="1600">
                <a:solidFill>
                  <a:schemeClr val="tx2"/>
                </a:solidFill>
              </a:rPr>
              <a:t>с текущей  </a:t>
            </a:r>
            <a:r>
              <a:rPr lang="ru-RU" sz="1600" dirty="0">
                <a:solidFill>
                  <a:schemeClr val="tx2"/>
                </a:solidFill>
              </a:rPr>
              <a:t>активностью головного мозга</a:t>
            </a:r>
          </a:p>
        </p:txBody>
      </p:sp>
      <p:pic>
        <p:nvPicPr>
          <p:cNvPr id="7" name="Picture 4" descr="Музык и Nac Hy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36" y="2857496"/>
            <a:ext cx="5818540" cy="34778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02906" y="5553149"/>
            <a:ext cx="4101875" cy="250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dirty="0" err="1"/>
              <a:t>Menon</a:t>
            </a:r>
            <a:r>
              <a:rPr lang="ru-RU" altLang="ru-RU" sz="1000" b="1" dirty="0"/>
              <a:t>, V. </a:t>
            </a:r>
            <a:r>
              <a:rPr lang="ru-RU" altLang="ru-RU" sz="1000" b="1" dirty="0" err="1"/>
              <a:t>and</a:t>
            </a:r>
            <a:r>
              <a:rPr lang="ru-RU" altLang="ru-RU" sz="1000" b="1" dirty="0"/>
              <a:t> </a:t>
            </a:r>
            <a:r>
              <a:rPr lang="ru-RU" altLang="ru-RU" sz="1000" b="1" dirty="0" err="1"/>
              <a:t>Levitin</a:t>
            </a:r>
            <a:r>
              <a:rPr lang="ru-RU" altLang="ru-RU" sz="1000" b="1" dirty="0"/>
              <a:t>, D.J. (2005) </a:t>
            </a:r>
            <a:r>
              <a:rPr lang="ru-RU" altLang="ru-RU" sz="1000" b="1" dirty="0" err="1"/>
              <a:t>The</a:t>
            </a:r>
            <a:r>
              <a:rPr lang="ru-RU" altLang="ru-RU" sz="1000" b="1" dirty="0"/>
              <a:t> </a:t>
            </a:r>
            <a:r>
              <a:rPr lang="ru-RU" altLang="ru-RU" sz="1000" b="1" dirty="0" err="1"/>
              <a:t>rewards</a:t>
            </a:r>
            <a:r>
              <a:rPr lang="ru-RU" altLang="ru-RU" sz="1000" b="1" dirty="0"/>
              <a:t> </a:t>
            </a:r>
            <a:r>
              <a:rPr lang="ru-RU" altLang="ru-RU" sz="1000" b="1" dirty="0" err="1"/>
              <a:t>of</a:t>
            </a:r>
            <a:r>
              <a:rPr lang="ru-RU" altLang="ru-RU" sz="1000" b="1" dirty="0"/>
              <a:t> </a:t>
            </a:r>
            <a:r>
              <a:rPr lang="ru-RU" altLang="ru-RU" sz="1000" b="1" dirty="0" err="1"/>
              <a:t>music</a:t>
            </a:r>
            <a:r>
              <a:rPr lang="ru-RU" altLang="ru-RU" sz="1000" b="1" dirty="0"/>
              <a:t> </a:t>
            </a:r>
            <a:r>
              <a:rPr lang="ru-RU" altLang="ru-RU" sz="1000" b="1" dirty="0" err="1"/>
              <a:t>listening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85225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609600" indent="-609600"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преимущества метода БАК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268760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chemeClr val="tx2"/>
                </a:solidFill>
              </a:rPr>
              <a:t>1. немедикаментозное, неинвазивное лечение функциональных расстройств центральной нервной системы;</a:t>
            </a:r>
          </a:p>
          <a:p>
            <a:pPr algn="l"/>
            <a:endParaRPr lang="ru-RU" sz="1600" dirty="0">
              <a:solidFill>
                <a:schemeClr val="tx2"/>
              </a:solidFill>
            </a:endParaRPr>
          </a:p>
          <a:p>
            <a:pPr algn="l"/>
            <a:r>
              <a:rPr lang="ru-RU" sz="1600" dirty="0">
                <a:solidFill>
                  <a:schemeClr val="tx2"/>
                </a:solidFill>
              </a:rPr>
              <a:t>2. отсутствие привыкания, побочных эффектов и возрастных ограничений;</a:t>
            </a:r>
          </a:p>
          <a:p>
            <a:pPr algn="l"/>
            <a:endParaRPr lang="ru-RU" sz="1600" dirty="0">
              <a:solidFill>
                <a:schemeClr val="tx2"/>
              </a:solidFill>
            </a:endParaRPr>
          </a:p>
          <a:p>
            <a:pPr algn="l"/>
            <a:r>
              <a:rPr lang="ru-RU" sz="1600" dirty="0">
                <a:solidFill>
                  <a:schemeClr val="tx2"/>
                </a:solidFill>
              </a:rPr>
              <a:t>3. высокая эффективность, доказанная многолетним использованием; </a:t>
            </a:r>
          </a:p>
          <a:p>
            <a:pPr algn="l"/>
            <a:endParaRPr lang="ru-RU" sz="1600" dirty="0">
              <a:solidFill>
                <a:schemeClr val="tx2"/>
              </a:solidFill>
            </a:endParaRPr>
          </a:p>
          <a:p>
            <a:pPr algn="l"/>
            <a:r>
              <a:rPr lang="ru-RU" sz="1600" dirty="0">
                <a:solidFill>
                  <a:schemeClr val="tx2"/>
                </a:solidFill>
              </a:rPr>
              <a:t>4. совместимость и ускорение других видов лечения, уменьшение медикаментозной нагрузки, при некоторых нозологиях возможность замены медикаментозного лечения.</a:t>
            </a:r>
          </a:p>
          <a:p>
            <a:pPr algn="l"/>
            <a:endParaRPr lang="ru-RU" sz="1600" dirty="0">
              <a:solidFill>
                <a:schemeClr val="tx2"/>
              </a:solidFill>
            </a:endParaRPr>
          </a:p>
          <a:p>
            <a:pPr algn="l"/>
            <a:r>
              <a:rPr lang="ru-RU" sz="1600" dirty="0">
                <a:solidFill>
                  <a:schemeClr val="tx2"/>
                </a:solidFill>
              </a:rPr>
              <a:t>5. каждая процедура БАК проходит под контролем записи ЭЭГ  по 4-м каналам в режиме on-</a:t>
            </a:r>
            <a:r>
              <a:rPr lang="ru-RU" sz="1600" dirty="0" err="1">
                <a:solidFill>
                  <a:schemeClr val="tx2"/>
                </a:solidFill>
              </a:rPr>
              <a:t>line</a:t>
            </a:r>
            <a:r>
              <a:rPr lang="ru-RU" sz="1600" dirty="0">
                <a:solidFill>
                  <a:schemeClr val="tx2"/>
                </a:solidFill>
              </a:rPr>
              <a:t> (обзор и </a:t>
            </a:r>
            <a:r>
              <a:rPr lang="ru-RU" sz="1600" dirty="0" err="1">
                <a:solidFill>
                  <a:schemeClr val="tx2"/>
                </a:solidFill>
              </a:rPr>
              <a:t>индексометрический</a:t>
            </a:r>
            <a:r>
              <a:rPr lang="ru-RU" sz="1600" dirty="0">
                <a:solidFill>
                  <a:schemeClr val="tx2"/>
                </a:solidFill>
              </a:rPr>
              <a:t> анализ). После каждой процедуры есть возможность оценить изменение различных параметров ЭЭГ (</a:t>
            </a:r>
            <a:r>
              <a:rPr lang="ru-RU" sz="1600" dirty="0" err="1">
                <a:solidFill>
                  <a:schemeClr val="tx2"/>
                </a:solidFill>
              </a:rPr>
              <a:t>индексометрический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паттерновый</a:t>
            </a:r>
            <a:r>
              <a:rPr lang="ru-RU" sz="1600" dirty="0">
                <a:solidFill>
                  <a:schemeClr val="tx2"/>
                </a:solidFill>
              </a:rPr>
              <a:t>, кросс-корреляционный анализы).</a:t>
            </a:r>
          </a:p>
        </p:txBody>
      </p:sp>
    </p:spTree>
    <p:extLst>
      <p:ext uri="{BB962C8B-B14F-4D97-AF65-F5344CB8AC3E}">
        <p14:creationId xmlns:p14="http://schemas.microsoft.com/office/powerpoint/2010/main" val="247627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009276" y="332656"/>
            <a:ext cx="6866258" cy="96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609600" indent="-609600"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и преимущества БАК</a:t>
            </a:r>
          </a:p>
          <a:p>
            <a:pPr marL="609600" indent="-609600"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классическими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 биологической обратной связи (БОС)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962" y="1724483"/>
            <a:ext cx="65885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Непроизвольная </a:t>
            </a:r>
            <a:r>
              <a:rPr lang="ru-RU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саморегуляция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возможность использования без возрастных ограничений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возможность использования при дефиците когнитивной и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эмоционально-волевой сферы психической деятельности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67286" y="3183658"/>
            <a:ext cx="657868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и точное отображение параметров ЭЭГ в звуковом образе: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частотно-временных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амплитудных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пространственных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Т.О., учитывается целостность пространственно-временной структуры БЭА и индивидуальность параметров ЭЭГ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5805" y="5500703"/>
            <a:ext cx="659972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реальном времени: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постоянная аппаратная задержка преобразования 20-30 мс.</a:t>
            </a:r>
          </a:p>
        </p:txBody>
      </p:sp>
    </p:spTree>
    <p:extLst>
      <p:ext uri="{BB962C8B-B14F-4D97-AF65-F5344CB8AC3E}">
        <p14:creationId xmlns:p14="http://schemas.microsoft.com/office/powerpoint/2010/main" val="235183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Лечебный эффект воздействия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79712" y="1268760"/>
            <a:ext cx="7056784" cy="54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функционального состояния ЦНС -  что сопровождается нормализация параметров электроэнцефалограммы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6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нормализация психофизиологических и психологических показателей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психоэмоционального состояния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нормализация сна и аппетита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мнемотропное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действие – влияние на память , обучаемость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бодрствования, ясности сознания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адаптогенное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действие – повышение устойчивости организма к действию экстремальных факторов; влияние на толерантность к различным экзогенным факторам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нарушенные высшие корковые функции, уровень суждений и критических возможностей, мышления, внимания , речи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антидепрессивное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седативное - снижение эмоциональной возбудимости и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разражительности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антиастеническое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уменьшение слабости , вялости , истощаемости</a:t>
            </a:r>
          </a:p>
        </p:txBody>
      </p:sp>
    </p:spTree>
    <p:extLst>
      <p:ext uri="{BB962C8B-B14F-4D97-AF65-F5344CB8AC3E}">
        <p14:creationId xmlns:p14="http://schemas.microsoft.com/office/powerpoint/2010/main" val="295190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548679"/>
            <a:ext cx="6048672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Лечебный эффект воздействия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8" y="2636912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79712" y="1340768"/>
            <a:ext cx="6120680" cy="53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гемодинамический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и вегетативная регуляция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-респираторной  системы, улучшение сосудистой реактивности, нормализация артериального давления и т.д.);</a:t>
            </a:r>
          </a:p>
          <a:p>
            <a:pPr>
              <a:lnSpc>
                <a:spcPct val="80000"/>
              </a:lnSpc>
            </a:pP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иммуномодулирующий</a:t>
            </a:r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анальгезирующий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(головные боли напряжения, функциональный головные боли  и ангинозные боли при стенокардии и инфаркте миокарда, другие виды боли); </a:t>
            </a:r>
          </a:p>
          <a:p>
            <a:pPr>
              <a:lnSpc>
                <a:spcPct val="80000"/>
              </a:lnSpc>
            </a:pP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обменно-трофический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стимулирующий и восстановительный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(стимуляция психического и речевого развития у детей с задержками речевого и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психоречевого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развития, эффективное восстановление речевых и когнитивных функций после органического поражения головного мозга и др.)</a:t>
            </a:r>
          </a:p>
        </p:txBody>
      </p:sp>
    </p:spTree>
    <p:extLst>
      <p:ext uri="{BB962C8B-B14F-4D97-AF65-F5344CB8AC3E}">
        <p14:creationId xmlns:p14="http://schemas.microsoft.com/office/powerpoint/2010/main" val="67115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33464" y="1052736"/>
            <a:ext cx="684076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неврология, психиатрия: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Нарушения психического развития (задержка умственного развития, умственная отсталость, аутистический синдром).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Нарушения речевого развития (дизартрия,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дислалия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ОНР, алалия,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дислексия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Синдром дефицита внимания с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гиперактивностью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Неврозоподобные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нарушения (тики,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энурез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Головные боли напряжения. Мигрень.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Последствия ОНМК, органического поражения головного мозга, черепно-мозговых травм.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Гипоксемически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-ишемические поражения ЦНС перинатального генеза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Адаптация к школьно-дошкольным учреждениям. Общее оздоровление организма и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психопрофилактика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Повышение и поддержка  оптимального  уровня  адаптационных  возможностей  организма, процесса саморегуляции. </a:t>
            </a:r>
          </a:p>
        </p:txBody>
      </p:sp>
    </p:spTree>
    <p:extLst>
      <p:ext uri="{BB962C8B-B14F-4D97-AF65-F5344CB8AC3E}">
        <p14:creationId xmlns:p14="http://schemas.microsoft.com/office/powerpoint/2010/main" val="328323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1720" y="1119947"/>
            <a:ext cx="6696744" cy="51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Нормализация психофизиологического состояния, в том числе у лиц с высоким уровнем нервно-психического напряжения (служащих  спасательных и военно-силовых структур, операторов и пр.):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синдрома «хронической усталости». Устранение последствий стресса. Посттравматический стресс. «Синдром утраты».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невротических, неврологических расстройств. Лечение психических расстройств (тревожный синдром,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фобический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синдром (панические атаки),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астено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-депрессивный синдром). Лечение эмоциональных расстройств: тревога,  беспокойство,  повышенная  раздражительность, утомляемость, сниженная работоспособность,  внутреннее напряжение, сниженный фон настроения. Лечение расстройств сна, аппетита.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Вегето-сосудистые нарушения  (как диэнцефальной природы, так и парасимпатические кризы).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ОНМК, органического поражения головного мозга, черепно-мозговых травм: восстановление когнитивных функций и речевых нарушений, нормализация психофизиологического статуса. </a:t>
            </a:r>
          </a:p>
        </p:txBody>
      </p:sp>
    </p:spTree>
    <p:extLst>
      <p:ext uri="{BB962C8B-B14F-4D97-AF65-F5344CB8AC3E}">
        <p14:creationId xmlns:p14="http://schemas.microsoft.com/office/powerpoint/2010/main" val="353786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013" y="3338537"/>
            <a:ext cx="7372624" cy="4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Кардиология: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66957" y="3922518"/>
            <a:ext cx="66247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Нормализация артериального давления. (Гипертоническая болезнь 1-2 стадии,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вегетососудистная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дистония).</a:t>
            </a:r>
          </a:p>
          <a:p>
            <a:pPr algn="l" eaLnBrk="1" hangingPunct="1">
              <a:buFontTx/>
              <a:buAutoNum type="arabicPeriod"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Нормализация психофизиологического состояния больных после инфаркта миокарда. Купирование или уменьшение ангиозных болей. Улучшение системной и регионарной гемодинамики.</a:t>
            </a:r>
          </a:p>
          <a:p>
            <a:pPr algn="l" eaLnBrk="1" hangingPunct="1"/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Профилактика сердечно-сосудистых  заболеваний.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617043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1600" dirty="0">
                <a:solidFill>
                  <a:schemeClr val="tx2"/>
                </a:solidFill>
              </a:rPr>
              <a:t>Лечение </a:t>
            </a:r>
            <a:r>
              <a:rPr lang="ru-RU" sz="1600" dirty="0" err="1">
                <a:solidFill>
                  <a:schemeClr val="tx2"/>
                </a:solidFill>
              </a:rPr>
              <a:t>постабстинентных</a:t>
            </a:r>
            <a:r>
              <a:rPr lang="ru-RU" sz="1600" dirty="0">
                <a:solidFill>
                  <a:schemeClr val="tx2"/>
                </a:solidFill>
              </a:rPr>
              <a:t> расстройств у пациентов, употребляющих алкоголь и наркотики.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endParaRPr lang="ru-RU" sz="1600" dirty="0">
              <a:solidFill>
                <a:schemeClr val="tx2"/>
              </a:solidFill>
            </a:endParaRPr>
          </a:p>
          <a:p>
            <a:pPr marL="457200" indent="-457200" algn="just">
              <a:buFontTx/>
              <a:buAutoNum type="arabicPeriod"/>
            </a:pPr>
            <a:endParaRPr lang="ru-RU" sz="1600" dirty="0">
              <a:solidFill>
                <a:schemeClr val="tx2"/>
              </a:solidFill>
            </a:endParaRPr>
          </a:p>
          <a:p>
            <a:pPr marL="457200" indent="-457200" algn="just">
              <a:buFontTx/>
              <a:buNone/>
            </a:pPr>
            <a:r>
              <a:rPr lang="ru-RU" sz="1600" dirty="0">
                <a:solidFill>
                  <a:schemeClr val="tx2"/>
                </a:solidFill>
              </a:rPr>
              <a:t>2.  Повышение сопротивляемости организма при любого рода зависимостях (игровых, алкогольных,  наркотических,  психогенного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переедания, и т.д.).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1978" y="991340"/>
            <a:ext cx="1443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None/>
            </a:pPr>
            <a:r>
              <a:rPr lang="ru-RU" sz="1600" b="1" dirty="0">
                <a:solidFill>
                  <a:schemeClr val="tx2"/>
                </a:solidFill>
              </a:rPr>
              <a:t>Наркология:</a:t>
            </a:r>
          </a:p>
        </p:txBody>
      </p:sp>
    </p:spTree>
    <p:extLst>
      <p:ext uri="{BB962C8B-B14F-4D97-AF65-F5344CB8AC3E}">
        <p14:creationId xmlns:p14="http://schemas.microsoft.com/office/powerpoint/2010/main" val="11536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биоакустической коррекции</a:t>
            </a:r>
          </a:p>
        </p:txBody>
      </p:sp>
      <p:pic>
        <p:nvPicPr>
          <p:cNvPr id="7" name="Picture 9" descr=" &amp;acy;&amp;kcy;&amp;acy;&amp;dcy;&amp;iecy;&amp;mcy;&amp;icy;&amp;kcy; &amp;Icy;.&amp;Pcy;.&amp;Pcy;&amp;acy;&amp;vcy;&amp;lcy;&amp;o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09" y="3920049"/>
            <a:ext cx="1557444" cy="24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&amp;Icy;&amp;Ecy;&amp;M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91" y="3920050"/>
            <a:ext cx="4343673" cy="24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763688" y="1484784"/>
            <a:ext cx="73803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 разработан и запатентован специалистами - нейрофизиологами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Института экспериментальной медицины РАМН,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отдел Физиологии им. И.П. Павлова,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группа нейродинамической коррекции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 патологии мозговых функций.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17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57884" y="804700"/>
            <a:ext cx="6191920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chemeClr val="tx2"/>
                </a:solidFill>
              </a:rPr>
              <a:t>Гастроэнтерология: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</a:rPr>
              <a:t>1. При язвенной болезни желудка и 12-перстной кишки,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хронических гастритах, колитах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(уменьшения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психоэмоционального напряжения и повышения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саморегуляции, снятие болевого синдрома, нормализация аппетита, нормализация вегетативного статуса)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</a:rPr>
              <a:t>2. При синдроме раздраженного кишечника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(нормализация работы кишечника, устранение болей)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</a:rPr>
              <a:t>3. Функциональный запор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chemeClr val="tx2"/>
                </a:solidFill>
              </a:rPr>
              <a:t>Дерматология: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600" i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1600" dirty="0">
                <a:solidFill>
                  <a:schemeClr val="tx2"/>
                </a:solidFill>
              </a:rPr>
              <a:t>При </a:t>
            </a:r>
            <a:r>
              <a:rPr lang="ru-RU" sz="1600" dirty="0" err="1">
                <a:solidFill>
                  <a:schemeClr val="tx2"/>
                </a:solidFill>
              </a:rPr>
              <a:t>атопическом</a:t>
            </a:r>
            <a:r>
              <a:rPr lang="ru-RU" sz="1600" dirty="0">
                <a:solidFill>
                  <a:schemeClr val="tx2"/>
                </a:solidFill>
              </a:rPr>
              <a:t> дерматите (эффективное устранения зуда, сокращение времени лечения, увеличение продолжительности периода ремиссии).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err="1">
                <a:solidFill>
                  <a:schemeClr val="tx2"/>
                </a:solidFill>
              </a:rPr>
              <a:t>Пульманология</a:t>
            </a:r>
            <a:r>
              <a:rPr lang="ru-RU" sz="1600" b="1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600" i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chemeClr val="tx2"/>
                </a:solidFill>
              </a:rPr>
              <a:t>1. Бронхиальная астма (улучшение функционального состояния центральной нервной системы у больных бронхиальной астмой, сопровождающееся улучшением  показателей функции внешнего дыхания (</a:t>
            </a:r>
            <a:r>
              <a:rPr lang="ru-RU" sz="1600" dirty="0" err="1">
                <a:solidFill>
                  <a:schemeClr val="tx2"/>
                </a:solidFill>
              </a:rPr>
              <a:t>урежение</a:t>
            </a:r>
            <a:r>
              <a:rPr lang="ru-RU" sz="1600" dirty="0">
                <a:solidFill>
                  <a:schemeClr val="tx2"/>
                </a:solidFill>
              </a:rPr>
              <a:t> дыхания, увеличение жизненной емкости легких и показателей бронхиальной проходимости, уменьшение проявлений гипоксемии и гиперкапнии).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tx2"/>
                </a:solidFill>
              </a:rPr>
              <a:t>2</a:t>
            </a:r>
            <a:r>
              <a:rPr lang="ru-RU" sz="1600" dirty="0">
                <a:solidFill>
                  <a:schemeClr val="tx2"/>
                </a:solidFill>
              </a:rPr>
              <a:t>. Состояние после перенесенной пневмонии.</a:t>
            </a:r>
          </a:p>
        </p:txBody>
      </p:sp>
    </p:spTree>
    <p:extLst>
      <p:ext uri="{BB962C8B-B14F-4D97-AF65-F5344CB8AC3E}">
        <p14:creationId xmlns:p14="http://schemas.microsoft.com/office/powerpoint/2010/main" val="143024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ПРОТИВОПОКАЗАНИЯ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95736" y="1340768"/>
            <a:ext cx="64799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2"/>
                </a:solidFill>
              </a:rPr>
              <a:t>острый послеоперационный период; </a:t>
            </a:r>
          </a:p>
          <a:p>
            <a:r>
              <a:rPr lang="ru-RU" sz="1800" dirty="0">
                <a:solidFill>
                  <a:schemeClr val="tx2"/>
                </a:solidFill>
              </a:rPr>
              <a:t>гипертонический  криз; </a:t>
            </a:r>
          </a:p>
          <a:p>
            <a:r>
              <a:rPr lang="ru-RU" sz="1800" dirty="0">
                <a:solidFill>
                  <a:schemeClr val="tx2"/>
                </a:solidFill>
              </a:rPr>
              <a:t>острые инфекционные заболевания; </a:t>
            </a:r>
          </a:p>
          <a:p>
            <a:r>
              <a:rPr lang="ru-RU" sz="1800" dirty="0">
                <a:solidFill>
                  <a:schemeClr val="tx2"/>
                </a:solidFill>
              </a:rPr>
              <a:t>острые нарушения мозгового и спинномозгового кровообращения; </a:t>
            </a:r>
          </a:p>
          <a:p>
            <a:r>
              <a:rPr lang="ru-RU" sz="1800" dirty="0">
                <a:solidFill>
                  <a:schemeClr val="tx2"/>
                </a:solidFill>
              </a:rPr>
              <a:t>инфаркт миокарда в остром периоде; </a:t>
            </a:r>
          </a:p>
          <a:p>
            <a:r>
              <a:rPr lang="ru-RU" sz="1800" dirty="0">
                <a:solidFill>
                  <a:schemeClr val="tx2"/>
                </a:solidFill>
              </a:rPr>
              <a:t>острые и подострые воспалительные заболевания головного и спинного мозга, его оболочек (миелит, менингит и т.п.);</a:t>
            </a:r>
          </a:p>
          <a:p>
            <a:r>
              <a:rPr lang="ru-RU" sz="1800" dirty="0">
                <a:solidFill>
                  <a:schemeClr val="tx2"/>
                </a:solidFill>
              </a:rPr>
              <a:t>острые кровотечения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острые психические заболевания.</a:t>
            </a:r>
          </a:p>
          <a:p>
            <a:endParaRPr lang="ru-RU" sz="1800" dirty="0">
              <a:solidFill>
                <a:schemeClr val="tx2"/>
              </a:solidFill>
            </a:endParaRPr>
          </a:p>
          <a:p>
            <a:pPr marL="457200" indent="-457200">
              <a:buFontTx/>
              <a:buNone/>
            </a:pPr>
            <a:r>
              <a:rPr lang="ru-RU" sz="1800" b="1" dirty="0">
                <a:solidFill>
                  <a:schemeClr val="tx2"/>
                </a:solidFill>
              </a:rPr>
              <a:t>       С осторожностью:</a:t>
            </a:r>
            <a:r>
              <a:rPr lang="ru-RU" sz="1800" dirty="0">
                <a:solidFill>
                  <a:schemeClr val="tx2"/>
                </a:solidFill>
              </a:rPr>
              <a:t> эпилепсия</a:t>
            </a:r>
          </a:p>
          <a:p>
            <a:pPr marL="457200" indent="-457200"/>
            <a:endParaRPr lang="ru-RU" sz="1800" dirty="0">
              <a:solidFill>
                <a:schemeClr val="tx2"/>
              </a:solidFill>
            </a:endParaRPr>
          </a:p>
          <a:p>
            <a:pPr marL="457200" indent="-457200">
              <a:buFontTx/>
              <a:buNone/>
            </a:pPr>
            <a:r>
              <a:rPr lang="ru-RU" sz="1800" b="1" dirty="0">
                <a:solidFill>
                  <a:schemeClr val="tx2"/>
                </a:solidFill>
              </a:rPr>
              <a:t>         Рекомендуемый курс:</a:t>
            </a:r>
            <a:r>
              <a:rPr lang="ru-RU" sz="1800" dirty="0">
                <a:solidFill>
                  <a:schemeClr val="tx2"/>
                </a:solidFill>
              </a:rPr>
              <a:t> от 7 до 15 сеансов </a:t>
            </a:r>
          </a:p>
          <a:p>
            <a:pPr marL="457200" indent="-457200">
              <a:buFontTx/>
              <a:buNone/>
            </a:pPr>
            <a:r>
              <a:rPr lang="ru-RU" sz="1800" dirty="0">
                <a:solidFill>
                  <a:schemeClr val="tx2"/>
                </a:solidFill>
              </a:rPr>
              <a:t>                                                 по 15-25 минут.   </a:t>
            </a:r>
            <a:endParaRPr lang="ru-RU" sz="1800" b="1" dirty="0">
              <a:solidFill>
                <a:schemeClr val="tx2"/>
              </a:solidFill>
            </a:endParaRPr>
          </a:p>
          <a:p>
            <a:pPr marL="457200" indent="-457200"/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7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051720" y="188640"/>
            <a:ext cx="698477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ПРИМЕРЫ И РЕЗУЛЬТАТЫ ИСПОЛЬЗОВАНИЯ БАК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88840"/>
            <a:ext cx="1656184" cy="11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7704" y="1476550"/>
            <a:ext cx="7128792" cy="526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функционального состояния больных неврозом с астеническим синдромом в курсе процедур БАК.</a:t>
            </a:r>
          </a:p>
          <a:p>
            <a:pPr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Реструктуризация биоэлектрической активности мозга в сеансах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БАК.</a:t>
            </a:r>
          </a:p>
          <a:p>
            <a:pPr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психоэмоционального состояния больных с органическим поражением мозга.</a:t>
            </a:r>
          </a:p>
          <a:p>
            <a:pPr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функционального состояния ЦНС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психосоматических больных на примере </a:t>
            </a:r>
            <a:r>
              <a:rPr lang="ru-RU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атопического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дерматита.</a:t>
            </a:r>
          </a:p>
          <a:p>
            <a:pPr>
              <a:buFontTx/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Результаты медицинской реабилитации больных инфарктом миокарда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</a:t>
            </a:r>
          </a:p>
          <a:p>
            <a:pPr>
              <a:buFontTx/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клинических признаков СДВГ.</a:t>
            </a:r>
          </a:p>
          <a:p>
            <a:pPr>
              <a:buFontTx/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биоакустической коррекции в сочетании с коррекционно-развивающими занятиями на эмоциональную сферу детей с ЗПР церебрально-органического генеза.</a:t>
            </a:r>
          </a:p>
          <a:p>
            <a:pPr>
              <a:buFontTx/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Реструктуризация ЭЭГ пациента с задержкой речевого и психического развития в сеансах БАК</a:t>
            </a:r>
          </a:p>
          <a:p>
            <a:pPr>
              <a:buFontTx/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Биохимические исследования крови в сеансах БАК.</a:t>
            </a:r>
          </a:p>
          <a:p>
            <a:pPr>
              <a:buFontTx/>
              <a:buAutoNum type="arabicPeriod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Абилитация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младенцев с применением БАК</a:t>
            </a:r>
          </a:p>
          <a:p>
            <a:pPr>
              <a:buFontTx/>
              <a:buAutoNum type="arabicPeriod"/>
            </a:pP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06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1979712" y="84036"/>
            <a:ext cx="7164288" cy="1143000"/>
          </a:xfrm>
        </p:spPr>
        <p:txBody>
          <a:bodyPr/>
          <a:lstStyle/>
          <a:p>
            <a:pPr algn="l" eaLnBrk="1" hangingPunct="1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Восстановление функционального состояния больных неврозом с астеническим синдромом в курсе процедур БАК (Мирошников Д.Б., Трушина В.Н., Щеглова Н.В. НИИЭМ СЗО РАМН), 52 больных без медикаментозного лечения.</a:t>
            </a:r>
          </a:p>
        </p:txBody>
      </p:sp>
      <p:pic>
        <p:nvPicPr>
          <p:cNvPr id="5" name="Picture 20" descr="Динамика САН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82" y="1650703"/>
            <a:ext cx="3816350" cy="2233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810122" y="1255407"/>
            <a:ext cx="405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САН</a:t>
            </a:r>
          </a:p>
        </p:txBody>
      </p:sp>
      <p:pic>
        <p:nvPicPr>
          <p:cNvPr id="8" name="Picture 23" descr="Anxie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4653136"/>
            <a:ext cx="3455492" cy="202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467350" y="4263042"/>
            <a:ext cx="34554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тревожности</a:t>
            </a:r>
          </a:p>
        </p:txBody>
      </p:sp>
      <p:pic>
        <p:nvPicPr>
          <p:cNvPr id="11" name="Picture 26" descr="F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95" y="4653136"/>
            <a:ext cx="3413795" cy="199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908827" y="4263042"/>
            <a:ext cx="35272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FPI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5868144" y="1615773"/>
            <a:ext cx="2879428" cy="2206882"/>
          </a:xfrm>
          <a:prstGeom prst="rect">
            <a:avLst/>
          </a:prstGeom>
          <a:ln w="508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189690" y="1706369"/>
            <a:ext cx="27265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жалоб на</a:t>
            </a:r>
          </a:p>
          <a:p>
            <a:pPr algn="l" eaLnBrk="1" hangingPunct="1"/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Tx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эмоциональную лабильность</a:t>
            </a:r>
          </a:p>
          <a:p>
            <a:pPr algn="l" eaLnBrk="1" hangingPunct="1">
              <a:buFontTx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расстройства сна</a:t>
            </a:r>
          </a:p>
          <a:p>
            <a:pPr algn="l" eaLnBrk="1" hangingPunct="1">
              <a:buFontTx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головную боль</a:t>
            </a:r>
          </a:p>
          <a:p>
            <a:pPr algn="l" eaLnBrk="1" hangingPunct="1">
              <a:buFontTx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утомляемость</a:t>
            </a:r>
          </a:p>
        </p:txBody>
      </p:sp>
    </p:spTree>
    <p:extLst>
      <p:ext uri="{BB962C8B-B14F-4D97-AF65-F5344CB8AC3E}">
        <p14:creationId xmlns:p14="http://schemas.microsoft.com/office/powerpoint/2010/main" val="1675743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93966" y="314613"/>
            <a:ext cx="6462735" cy="1143000"/>
          </a:xfrm>
        </p:spPr>
        <p:txBody>
          <a:bodyPr/>
          <a:lstStyle/>
          <a:p>
            <a:pPr algn="l" eaLnBrk="1" hangingPunct="1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Реструктуризация биоэлектрической активности мозга в сеансах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БАК. (Константинов К.В., Мирошников Д.Б.)</a:t>
            </a:r>
          </a:p>
        </p:txBody>
      </p:sp>
      <p:pic>
        <p:nvPicPr>
          <p:cNvPr id="5" name="Picture 16" descr="ЭЭГ_Невроз№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0556" y="2177327"/>
            <a:ext cx="4073437" cy="20374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7" descr="ЭЭГ_Невроз№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3878" y="4725143"/>
            <a:ext cx="3874389" cy="19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2" descr="Распр_невроз№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2177328"/>
            <a:ext cx="2736726" cy="20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3" descr="Распр_невроз№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4719879"/>
            <a:ext cx="2664718" cy="19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487911" y="1712793"/>
            <a:ext cx="5038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З: невроз с астеническим синдромом</a:t>
            </a:r>
          </a:p>
        </p:txBody>
      </p:sp>
    </p:spTree>
    <p:extLst>
      <p:ext uri="{BB962C8B-B14F-4D97-AF65-F5344CB8AC3E}">
        <p14:creationId xmlns:p14="http://schemas.microsoft.com/office/powerpoint/2010/main" val="347381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60350"/>
            <a:ext cx="6876380" cy="1143000"/>
          </a:xfrm>
        </p:spPr>
        <p:txBody>
          <a:bodyPr/>
          <a:lstStyle/>
          <a:p>
            <a:pPr algn="l" eaLnBrk="1" hangingPunct="1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Восстановление психоэмоционального состояния больных с органическим поражением мозга с использованием процедур БАК (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Грицышина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М.А., Нефедова Г.Э. СПБ, МСЧ №18, отд. 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нейрореабилитации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ТиД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166" y="3832200"/>
            <a:ext cx="3435921" cy="2549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51720" y="1700213"/>
            <a:ext cx="68996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Обследовано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больных с ОНМК , ОГ- 15 больных в курсе процедур БАК: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пациентов с правосторонним поражением головного мозга ,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пациентов с левосторонним поражением головного мозга,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 – 15 больных. 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28165" y="3068638"/>
            <a:ext cx="3435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уровня депрессии (по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ТиД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12" descr="MMS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1" y="3832200"/>
            <a:ext cx="3371305" cy="25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165795" y="3068638"/>
            <a:ext cx="37856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когнитивного статуса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курсе БАК (по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MMSE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9901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8841" y="197139"/>
            <a:ext cx="6801631" cy="1461819"/>
          </a:xfrm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реактивной тревожности (по 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Спилбергеру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-Ханину) в ходе курсового лечения больных с ОНМК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Грицишина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М.А., Трушина В.Н., Нефедова Г.Э., СПБ, МСЧ №18)</a:t>
            </a:r>
          </a:p>
        </p:txBody>
      </p:sp>
      <p:graphicFrame>
        <p:nvGraphicFramePr>
          <p:cNvPr id="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251452"/>
              </p:ext>
            </p:extLst>
          </p:nvPr>
        </p:nvGraphicFramePr>
        <p:xfrm>
          <a:off x="1979712" y="1844824"/>
          <a:ext cx="6989400" cy="427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Диаграмма" r:id="rId5" imgW="4591202" imgH="1809750" progId="">
                  <p:embed/>
                </p:oleObj>
              </mc:Choice>
              <mc:Fallback>
                <p:oleObj name="Диаграмма" r:id="rId5" imgW="4591202" imgH="1809750" progId="">
                  <p:embed/>
                  <p:pic>
                    <p:nvPicPr>
                      <p:cNvPr id="0" name="Picture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44824"/>
                        <a:ext cx="6989400" cy="4272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66134" y="2459763"/>
            <a:ext cx="26082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Лечение без БАК, КГ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64088" y="2459763"/>
            <a:ext cx="29913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Лечение с БАК, ОГ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4860926" y="6139776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076826" y="6139776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148064" y="6117551"/>
            <a:ext cx="8290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p&lt;0,01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356100" y="3146327"/>
            <a:ext cx="144463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4572000" y="3146327"/>
            <a:ext cx="144463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7586103" y="3836006"/>
            <a:ext cx="144462" cy="122238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7802003" y="3836006"/>
            <a:ext cx="144462" cy="122238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586103" y="3383569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802003" y="3383569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>
            <a:off x="5148064" y="3917709"/>
            <a:ext cx="2230908" cy="0"/>
          </a:xfrm>
          <a:prstGeom prst="line">
            <a:avLst/>
          </a:prstGeom>
          <a:ln w="53975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9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383"/>
            <a:ext cx="684076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когнитивных способностей (по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MMSE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в ходе курсового лечения больных с ОНМК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Грицишина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М.А., Трушина В.Н., Нефедова Г.Э., СПб, МСЧ №18)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045976"/>
              </p:ext>
            </p:extLst>
          </p:nvPr>
        </p:nvGraphicFramePr>
        <p:xfrm>
          <a:off x="1979712" y="2060848"/>
          <a:ext cx="6970502" cy="410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Диаграмма" r:id="rId5" imgW="4667402" imgH="1857375" progId="">
                  <p:embed/>
                </p:oleObj>
              </mc:Choice>
              <mc:Fallback>
                <p:oleObj name="Диаграмма" r:id="rId5" imgW="4667402" imgH="1857375" progId="">
                  <p:embed/>
                  <p:pic>
                    <p:nvPicPr>
                      <p:cNvPr id="0" name="Picture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060848"/>
                        <a:ext cx="6970502" cy="4105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6277" y="5693535"/>
            <a:ext cx="3164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Лечение без БАК, КГ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64963" y="5687528"/>
            <a:ext cx="3167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    Лечение с БАК, ОГ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136147" y="6331545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352047" y="6331545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464963" y="6309320"/>
            <a:ext cx="7457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p&lt;0,01</a:t>
            </a:r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360813" y="2481286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576713" y="2481286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360813" y="2243161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7576713" y="2243161"/>
            <a:ext cx="144462" cy="12223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4201038" y="3311369"/>
            <a:ext cx="144463" cy="122238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4416938" y="3311369"/>
            <a:ext cx="144463" cy="122238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4889730" y="2481285"/>
            <a:ext cx="2274558" cy="952321"/>
          </a:xfrm>
          <a:prstGeom prst="line">
            <a:avLst/>
          </a:prstGeom>
          <a:ln w="508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83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7380312" cy="161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609600" indent="-60960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Восстановление функционального состояния ЦНС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психосоматических больных</a:t>
            </a:r>
          </a:p>
          <a:p>
            <a:pPr marL="609600" indent="-60960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примере атопического дерматита с использованием процедур БАК </a:t>
            </a:r>
            <a:b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8859" y="2060848"/>
            <a:ext cx="675362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Обследовано 40 больных (20 ОГ и 20 КГ)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(легкая и средняя степень тяжести течения)  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все получали базовую антигистаминную и наружную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терапию без гормонов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КГ одновременно проходили курс БАК от 5 до 10 сеансов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отмечалось: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значительное сокращение лечебного процесса по сравнению с КГ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2,1 раза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увеличение продолжительности периода ремиссии в 3 раза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после первых процедур снижение или прекращение зуда – основного симптома заболевания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снижение индекса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SCORAD c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52,8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8,7 до 14,4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5,0 ( ОГ в 3,7 раза),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КГ- в  2,2 раза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уменьшение уровня депрессии по шкале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Зунга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1,7 раза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других показателей </a:t>
            </a:r>
          </a:p>
        </p:txBody>
      </p:sp>
    </p:spTree>
    <p:extLst>
      <p:ext uri="{BB962C8B-B14F-4D97-AF65-F5344CB8AC3E}">
        <p14:creationId xmlns:p14="http://schemas.microsoft.com/office/powerpoint/2010/main" val="1786747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123728" y="158850"/>
            <a:ext cx="7020272" cy="96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5. Результаты медицинской реабилитации больных инфарктом миокарда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4621" y="1412776"/>
            <a:ext cx="6684927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</a:rPr>
              <a:t>Обследовано 90 мужчин, больных ИБС, проходивших реабилитацию после ИМ на позднем госпитальном этапе</a:t>
            </a:r>
          </a:p>
          <a:p>
            <a:pPr>
              <a:defRPr/>
            </a:pPr>
            <a:endParaRPr lang="ru-RU" sz="16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2"/>
                </a:solidFill>
              </a:rPr>
              <a:t>Методом простой рандомизации больные ИМ по программам реабилитации были разделены на две равные группы: основную и контрольную.</a:t>
            </a:r>
          </a:p>
          <a:p>
            <a:pPr algn="just" eaLnBrk="1" hangingPunct="1">
              <a:spcBef>
                <a:spcPts val="800"/>
              </a:spcBef>
              <a:buSzPct val="120000"/>
              <a:buFontTx/>
              <a:buNone/>
              <a:defRPr/>
            </a:pPr>
            <a:r>
              <a:rPr lang="ru-RU" sz="1600" dirty="0">
                <a:solidFill>
                  <a:schemeClr val="tx2"/>
                </a:solidFill>
              </a:rPr>
              <a:t>Программа реабилитации больных ОГ включала: </a:t>
            </a:r>
            <a:r>
              <a:rPr lang="ru-RU" sz="1600" dirty="0" err="1">
                <a:solidFill>
                  <a:schemeClr val="tx2"/>
                </a:solidFill>
              </a:rPr>
              <a:t>климатодвигательный</a:t>
            </a:r>
            <a:r>
              <a:rPr lang="ru-RU" sz="1600" dirty="0">
                <a:solidFill>
                  <a:schemeClr val="tx2"/>
                </a:solidFill>
              </a:rPr>
              <a:t> режим  (щадящий, щадяще-тренирующий и тренирующий); диету № 10 по Певзнеру, лечебную гимнастику, дозированную ходьбу, физиотерапию (низкочастотная </a:t>
            </a:r>
            <a:r>
              <a:rPr lang="ru-RU" sz="1600" dirty="0" err="1">
                <a:solidFill>
                  <a:schemeClr val="tx2"/>
                </a:solidFill>
              </a:rPr>
              <a:t>магнитотерапия</a:t>
            </a:r>
            <a:r>
              <a:rPr lang="ru-RU" sz="1600" dirty="0">
                <a:solidFill>
                  <a:schemeClr val="tx2"/>
                </a:solidFill>
              </a:rPr>
              <a:t> области сердца), медикаментозную терапию (</a:t>
            </a:r>
            <a:r>
              <a:rPr lang="ru-RU" sz="1600" dirty="0" err="1">
                <a:solidFill>
                  <a:schemeClr val="tx2"/>
                </a:solidFill>
              </a:rPr>
              <a:t>дезагреганты</a:t>
            </a:r>
            <a:r>
              <a:rPr lang="ru-RU" sz="1600" dirty="0">
                <a:solidFill>
                  <a:schemeClr val="tx2"/>
                </a:solidFill>
              </a:rPr>
              <a:t>, бета-блокаторы, </a:t>
            </a:r>
            <a:r>
              <a:rPr lang="ru-RU" sz="1600" dirty="0" err="1">
                <a:solidFill>
                  <a:schemeClr val="tx2"/>
                </a:solidFill>
              </a:rPr>
              <a:t>статины</a:t>
            </a:r>
            <a:r>
              <a:rPr lang="ru-RU" sz="1600" dirty="0">
                <a:solidFill>
                  <a:schemeClr val="tx2"/>
                </a:solidFill>
              </a:rPr>
              <a:t>, по показаниям ингибиторы АПФ, нитраты), рациональную психотерапию; биоакустическую коррекцию, длительностью процедуры 30 мин, ежедневно, курс лечения 5-7 процедур. Медицинская реабилитация больных КГ проводилась по той же программе без применения сеансов БАК. </a:t>
            </a:r>
          </a:p>
        </p:txBody>
      </p:sp>
    </p:spTree>
    <p:extLst>
      <p:ext uri="{BB962C8B-B14F-4D97-AF65-F5344CB8AC3E}">
        <p14:creationId xmlns:p14="http://schemas.microsoft.com/office/powerpoint/2010/main" val="25872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08906" cy="48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метода подтверждена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79712" y="714356"/>
            <a:ext cx="6984776" cy="614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25–летними научными исследованиями: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Федерального государственного бюджетного учреждения «Научно-исследовательский институт экспериментальной медицины», Северо-Западного отделения Российской академии медицинских наук (ФГБУ "НИИЭМ" СЗО РАМН), Северо-Западного </a:t>
            </a:r>
            <a:r>
              <a:rPr lang="ru-RU" sz="1600" dirty="0" err="1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государствен</a:t>
            </a:r>
            <a:r>
              <a:rPr lang="en-US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600" dirty="0" err="1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ного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медицинского университета  им. И.</a:t>
            </a:r>
            <a:r>
              <a:rPr lang="en-US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И.</a:t>
            </a:r>
            <a:r>
              <a:rPr lang="en-US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Мечникова, Государственного института усовершенствования врачей МО РФ, СПб государственной педиатрической академии, Российского научного центра медицинской реабилитации и  курортологии Минздрава РФ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Клиническими испытаниями  и лечебной практикой в: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ГУ НИИ скорой помощи им. Н.</a:t>
            </a:r>
            <a:r>
              <a:rPr lang="en-US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В.</a:t>
            </a:r>
            <a:r>
              <a:rPr lang="en-US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Склифосовского, № 2 ФБУ «3 ЦВКГ им. А.А. Вишневского Минобороны России», МАПО (СПб), ГАУЗ РТ БСМП </a:t>
            </a:r>
            <a:r>
              <a:rPr lang="en-US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Региональный сосудистый центр</a:t>
            </a:r>
            <a:r>
              <a:rPr lang="en-US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Татарстан и в ряде других ведущих клиник Москвы и Санкт-Петербурга </a:t>
            </a:r>
            <a:endParaRPr lang="en-US" sz="1600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Результаты исследований изложены в научных статьях и </a:t>
            </a:r>
            <a:r>
              <a:rPr lang="en-US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защищены в диссертационных работах (</a:t>
            </a:r>
            <a:r>
              <a:rPr lang="en-US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h-</a:t>
            </a: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индекс</a:t>
            </a:r>
            <a:r>
              <a:rPr lang="en-US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5)</a:t>
            </a: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Разработан и утвержден ряд методических пособий.</a:t>
            </a:r>
            <a:endParaRPr lang="ru-RU" sz="1600" b="1" dirty="0">
              <a:solidFill>
                <a:schemeClr val="tx2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96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404664"/>
            <a:ext cx="64807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Нарушения функционирования ЦНС у больных ИМ в функционально-восстановительном периоде характеризуются изменением биоэлектрической активности коры головного мозга, которая выражается в увеличении уровня межполушарной асимметрии распределения периодов колебаний ЭЭГ, уменьшении доли периодов колебаний альфа-диапазона, повышении удельного веса медленной активности. Выявленные нарушения в 69,8% имеют функциональную и в 30,2% органическую природу.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           Медицинская реабилитация больных ИМ в функционально-восстановительном периоде по обычно применяемой программе оказывает положительное воздействие на основные показатели гемодинамики, вегетативное регулирование сердечно-сосудистой системы, способствует снижению сердечной и дыхательной недостаточности. 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         Однако, проведенное лечение не приводит к значительному улучшению психофизиологических и психологических показателей наблюдаемых больных ИМ в функционально-восстановительном периоде. 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Не  претерпели существенных изменений биоэлектрическая активность головного мозга, реактивная тревожность, скорость сенсомоторного реагирования.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882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7380312" cy="118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Динамика ритмической структуры ЭЭГ больных ИМ в результате медицинской реабилитации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0694" y="1628800"/>
            <a:ext cx="7363305" cy="52292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2163152" y="2631145"/>
            <a:ext cx="6598388" cy="3224510"/>
            <a:chOff x="288" y="1200"/>
            <a:chExt cx="5183" cy="2591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5183" cy="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288" y="1200"/>
              <a:ext cx="5183" cy="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ru-RU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588632" y="5944456"/>
            <a:ext cx="6397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КГ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425735" y="5958364"/>
            <a:ext cx="2071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ОГ альфа-ритм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117936" y="5958363"/>
            <a:ext cx="21494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ОГ </a:t>
            </a:r>
            <a:r>
              <a:rPr lang="ru-RU" sz="2000" dirty="0" err="1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полиритм</a:t>
            </a:r>
            <a:endParaRPr lang="ru-RU" sz="2000" dirty="0">
              <a:solidFill>
                <a:srgbClr val="FFFFFF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096507" y="2137997"/>
            <a:ext cx="492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%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385797" y="3501008"/>
            <a:ext cx="23542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* - Р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&lt;0</a:t>
            </a: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05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** - Р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&lt;0</a:t>
            </a: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0</a:t>
            </a: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sz="2000" dirty="0">
              <a:solidFill>
                <a:srgbClr val="FFFFFF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791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7380312" cy="118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Динамика показателей теста САН больных ИМ  в результате медицинской реабилитации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0694" y="1628800"/>
            <a:ext cx="7363305" cy="52292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2045889" y="2709995"/>
            <a:ext cx="6963579" cy="3174590"/>
            <a:chOff x="288" y="1200"/>
            <a:chExt cx="5183" cy="259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5183" cy="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88" y="1200"/>
              <a:ext cx="5183" cy="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ru-RU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endParaRP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419998" y="3973034"/>
            <a:ext cx="198919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* - Р</a:t>
            </a:r>
            <a:r>
              <a:rPr lang="en-US" sz="18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&lt;0</a:t>
            </a:r>
            <a:r>
              <a:rPr lang="ru-RU" sz="18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,</a:t>
            </a:r>
            <a:r>
              <a:rPr lang="en-US" sz="18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05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800" dirty="0">
              <a:solidFill>
                <a:srgbClr val="FFFFFF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677094" y="2167515"/>
            <a:ext cx="1309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баллы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522739" y="5778575"/>
            <a:ext cx="8286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КГ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347864" y="5774154"/>
            <a:ext cx="24288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ОГ альфа-ритм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148064" y="5774155"/>
            <a:ext cx="2387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ОГ </a:t>
            </a:r>
            <a:r>
              <a:rPr lang="ru-RU" sz="2000" dirty="0" err="1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полиритм</a:t>
            </a:r>
            <a:endParaRPr lang="ru-RU" sz="2000" dirty="0">
              <a:solidFill>
                <a:srgbClr val="FFFFFF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4852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7380312" cy="118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Динамика личностной и реактивной тревожности больных ИМ в результате медицинской реабилитации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0694" y="1628800"/>
            <a:ext cx="7363305" cy="52292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60328"/>
              </p:ext>
            </p:extLst>
          </p:nvPr>
        </p:nvGraphicFramePr>
        <p:xfrm>
          <a:off x="2339752" y="2349500"/>
          <a:ext cx="6491064" cy="33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r:id="rId5" imgW="8230313" imgH="4115157" progId="">
                  <p:embed/>
                </p:oleObj>
              </mc:Choice>
              <mc:Fallback>
                <p:oleObj r:id="rId5" imgW="8230313" imgH="4115157" progId="">
                  <p:embed/>
                  <p:pic>
                    <p:nvPicPr>
                      <p:cNvPr id="0" name="Picture 3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349500"/>
                        <a:ext cx="6491064" cy="338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7336698" y="3848835"/>
            <a:ext cx="2160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* - Р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&lt;0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05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 rot="10800000" flipV="1">
            <a:off x="2552548" y="56753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КГ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3737626" y="5675313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ОГ альфа-ритм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025217" y="5675313"/>
            <a:ext cx="251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ОГ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полиритм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1632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7380312" cy="118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Изменение показателей центральной гемодинамики и толерантности к физической нагрузке больных ИМ в результате медицинской реабилитации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780694" y="1628800"/>
            <a:ext cx="7363305" cy="52292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45430" y="2338833"/>
            <a:ext cx="7033831" cy="3446463"/>
            <a:chOff x="90" y="1200"/>
            <a:chExt cx="5381" cy="259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1200"/>
              <a:ext cx="5381" cy="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0" y="1200"/>
              <a:ext cx="5381" cy="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ru-RU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endParaRP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68131" y="5751562"/>
            <a:ext cx="6270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КГ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99792" y="5730081"/>
            <a:ext cx="30781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ОГ альфа-ритм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09694" y="5730081"/>
            <a:ext cx="23161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ОГ </a:t>
            </a:r>
            <a:r>
              <a:rPr lang="ru-RU" sz="2000" dirty="0" err="1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полиритм</a:t>
            </a:r>
            <a:endParaRPr lang="ru-RU" sz="2000" dirty="0">
              <a:solidFill>
                <a:srgbClr val="FFFFFF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344498" y="3183658"/>
            <a:ext cx="1928813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* - Р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&lt;0</a:t>
            </a: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05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** - Р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&lt;0</a:t>
            </a: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0</a:t>
            </a:r>
            <a:r>
              <a:rPr lang="ru-RU" sz="2000" dirty="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1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2000" dirty="0">
              <a:solidFill>
                <a:srgbClr val="FFFFFF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886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7380312" cy="14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отдаленных результатов реабилитации больных ИМ в функционально-восстановительном периоде через 6 мес. после выписки 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"/>
          <a:stretch>
            <a:fillRect/>
          </a:stretch>
        </p:blipFill>
        <p:spPr bwMode="auto">
          <a:xfrm>
            <a:off x="4049687" y="2204864"/>
            <a:ext cx="2808313" cy="192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Диаграмма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16" y="4254760"/>
            <a:ext cx="4104456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87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медицинской реабилитации больных ИМ с применением БАК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1720" y="1268760"/>
            <a:ext cx="663508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2900" indent="-341313" defTabSz="44926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комплексной медицинской реабилитации больных ИМ в функционально-восстановительном периоде с включением сеансов БАК приводит к улучшению функционального состояния ЦНС, что выражается в уменьшении уровня межполушарной асимметрии распределения периодов колебаний ЭЭГ, увеличении доли периодов колебаний альфа-диапазона и уменьшении доли периодов колебаний бета-диапазона, снижении у них реактивной тревожности, улучшении самочувствия, настроения и увеличении активности.</a:t>
            </a:r>
          </a:p>
          <a:p>
            <a:pPr algn="l" eaLnBrk="1" hangingPunct="1">
              <a:defRPr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Нормализация функционального состояния ЦНС больных ИМ в функционально-восстановительном периоде обеспечивает оптимизацию корковой регуляции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кардиореспираторной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системы, что приводит к улучшению показателей внешнего дыхания, микроциркуляции, центральной гемодинамики, повышению толерантности к физической нагрузке и существенно повышает эффективность реабилитации, обеспечивает стабильные отдаленные результаты, проявляющиеся в эмоциональной устойчивости, высокой активности этой категории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80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7380312" cy="89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ДИНАМИКА КЛИНИЧЕСКИХ ПРИЗНАКОВ СНВГ В КУРСЕ 12 ПРОЦЕДУР БАК (Трушина В.Н., НИИЭМ СЗО РАМН)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1720" y="3594258"/>
            <a:ext cx="691276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СРЕДНИХ ЗНАЧЕНИЙ ВЫРАЖЕННОСТИ СИМПТОМОВ В ИССЛЕДУЕМОЙ ГРУППЕ ПО ШКАЛЕ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SNAP – IV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И ПОСЛЕ ПРОВЕДЕНИЯ СЕАНСОВ БАК</a:t>
            </a:r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68172660"/>
              </p:ext>
            </p:extLst>
          </p:nvPr>
        </p:nvGraphicFramePr>
        <p:xfrm>
          <a:off x="1979712" y="4437112"/>
          <a:ext cx="6908329" cy="2307157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81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группе мальчиков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курса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группе мальчиков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курса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группе девочек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курса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группе девочек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курса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Невнимательность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**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1,51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 *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Гиперактивность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*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 *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Импульсивность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 *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1,51 (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 (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* *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ct 4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19833861"/>
              </p:ext>
            </p:extLst>
          </p:nvPr>
        </p:nvGraphicFramePr>
        <p:xfrm>
          <a:off x="929388" y="1581049"/>
          <a:ext cx="8675687" cy="211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Диаграмма" r:id="rId5" imgW="8201129" imgH="2371636" progId="MSGraph.Chart.8">
                  <p:embed followColorScheme="full"/>
                </p:oleObj>
              </mc:Choice>
              <mc:Fallback>
                <p:oleObj name="Диаграмма" r:id="rId5" imgW="8201129" imgH="2371636" progId="MSGraph.Chart.8">
                  <p:embed followColorScheme="full"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388" y="1581049"/>
                        <a:ext cx="8675687" cy="2113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2039409" y="1165550"/>
            <a:ext cx="69127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Обследовано: 41 мальчик и 12 девочек; средний возраст 8+-0,75 лет,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ходе исследования дети не принимали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психостимуляторы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антидепрессанты. </a:t>
            </a:r>
          </a:p>
        </p:txBody>
      </p:sp>
    </p:spTree>
    <p:extLst>
      <p:ext uri="{BB962C8B-B14F-4D97-AF65-F5344CB8AC3E}">
        <p14:creationId xmlns:p14="http://schemas.microsoft.com/office/powerpoint/2010/main" val="2203290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Реструктуризация биоэлектрической активности мозга в сеансах БАК у детей СНВГ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ЭЭГ_СНВГ№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3605"/>
            <a:ext cx="4752776" cy="177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ЭЭГ_СНВГ№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4752776" cy="17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Распр СНВГ№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01" y="1634526"/>
            <a:ext cx="23050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Распр_СНВГ№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3050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35233" y="1199597"/>
            <a:ext cx="42837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с СНВГ в начале процедур БАК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952799" y="3841096"/>
            <a:ext cx="41670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с СНВГ в конце процедур БАК</a:t>
            </a:r>
          </a:p>
        </p:txBody>
      </p:sp>
    </p:spTree>
    <p:extLst>
      <p:ext uri="{BB962C8B-B14F-4D97-AF65-F5344CB8AC3E}">
        <p14:creationId xmlns:p14="http://schemas.microsoft.com/office/powerpoint/2010/main" val="2681793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72951" y="116632"/>
            <a:ext cx="73803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Влияние биоакустической коррекции в сочетании с коррекционно-развивающими занятиями на эмоциональную сферу детей с ЗПР церебрально-органического генеза. 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Шайтор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В.М. (МАПО), Пономарева Е.А.(ГУЗ ГП №38),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Мирошников Д.Б. НИИЭМ СЗО РАМН )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167844" y="2523454"/>
            <a:ext cx="4680520" cy="660204"/>
          </a:xfrm>
        </p:spPr>
        <p:txBody>
          <a:bodyPr/>
          <a:lstStyle/>
          <a:p>
            <a:pPr algn="l" eaLnBrk="1" hangingPunct="1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Обследовано 39 детей, средний возраст 4,5 лет,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детей ОГ (10-15 сеансов), 20 детей КГ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95736" y="3409280"/>
            <a:ext cx="6624736" cy="244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</a:rPr>
              <a:t>Улучшился фон настроения.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(Дети чаще стали смеяться, радоваться. уменьшились тревожность и напряжение на фоне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дискомфорта и эмоциональных нагрузок).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</a:rPr>
              <a:t>Положительная окраска фона настроения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стала более </a:t>
            </a:r>
            <a:r>
              <a:rPr lang="en-US" sz="1600" dirty="0">
                <a:solidFill>
                  <a:schemeClr val="tx2"/>
                </a:solidFill>
              </a:rPr>
              <a:t>      </a:t>
            </a:r>
            <a:r>
              <a:rPr lang="ru-RU" sz="1600" dirty="0">
                <a:solidFill>
                  <a:schemeClr val="tx2"/>
                </a:solidFill>
              </a:rPr>
              <a:t>выраженной и стабильной.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(Эмоциональные реакции стали яркие, живые).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6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БАК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05472" y="920517"/>
            <a:ext cx="6696744" cy="519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Восстановительная медицина и реабилитация</a:t>
            </a:r>
          </a:p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Неврология</a:t>
            </a:r>
          </a:p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Психиатрия</a:t>
            </a:r>
          </a:p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Наркология</a:t>
            </a:r>
          </a:p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Кардиология</a:t>
            </a:r>
          </a:p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деятельность</a:t>
            </a:r>
          </a:p>
          <a:p>
            <a:pPr marL="0" indent="0">
              <a:buNone/>
            </a:pPr>
            <a:r>
              <a:rPr lang="ru-RU" sz="1800" b="1" dirty="0"/>
              <a:t>(в </a:t>
            </a:r>
            <a:r>
              <a:rPr lang="ru-RU" sz="1800" b="1" dirty="0" err="1"/>
              <a:t>т.ч</a:t>
            </a:r>
            <a:r>
              <a:rPr lang="ru-RU" sz="1800" b="1" dirty="0"/>
              <a:t>. у личного состава подразделений особого риска)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(Коррекционная) педагогика</a:t>
            </a:r>
          </a:p>
          <a:p>
            <a:pPr marL="0" indent="0">
              <a:buNone/>
            </a:pPr>
            <a:r>
              <a:rPr lang="ru-RU" sz="1800" b="1" dirty="0"/>
              <a:t>(в </a:t>
            </a:r>
            <a:r>
              <a:rPr lang="ru-RU" sz="1800" b="1" dirty="0" err="1"/>
              <a:t>т.ч</a:t>
            </a:r>
            <a:r>
              <a:rPr lang="ru-RU" sz="1800" b="1" dirty="0"/>
              <a:t>. олигофренопедагогика и логопедия)</a:t>
            </a:r>
          </a:p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</a:t>
            </a:r>
          </a:p>
        </p:txBody>
      </p:sp>
    </p:spTree>
    <p:extLst>
      <p:ext uri="{BB962C8B-B14F-4D97-AF65-F5344CB8AC3E}">
        <p14:creationId xmlns:p14="http://schemas.microsoft.com/office/powerpoint/2010/main" val="3443570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23728" y="404813"/>
            <a:ext cx="66233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algn="l" eaLnBrk="1" hangingPunct="1">
              <a:spcBef>
                <a:spcPct val="0"/>
              </a:spcBef>
              <a:buFontTx/>
              <a:buAutoNum type="arabicPeriod" startAt="3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Эмоциональные проявления стали более адекватными.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Уменьшились аффективные реакции, исчезли импульсивные агрессивные действия, направленные на окружающих людей, близких).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None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ct val="0"/>
              </a:spcBef>
              <a:buFontTx/>
              <a:buAutoNum type="arabicPeriod" startAt="4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 стереотипий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эмоциональных проявлениях,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 в поведении в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целом.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Появился интерес к деятельности окружающих).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целом, достоверное   снижение оценки нарушений эмоционально-волевой сферы по методике Соколова А.Н. с 5 до 4 баллов в ОГ.  В контрольной группе за соответствующий период 40 календарных дней подобных достоверных изменений не наблюдалось.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речевому статусу курс процедур АРФ на основе БАК в сочетании с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традиционным медикаментозным лечением с логопедией в 3 – 4 раза ускоряет процесс речевого развития у детей с нарушениями речи различной этиологии.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00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67744" y="1124744"/>
            <a:ext cx="67674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данные об эффективности по речевому статусу (обследовано 298 детей средний возраст 3,7 лет)</a:t>
            </a:r>
            <a:endParaRPr lang="ru-RU" sz="1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Логопедический центр БСМП Татарстан</a:t>
            </a:r>
            <a:endParaRPr lang="en-US" sz="1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Нозология                                        Эффективность в % 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ЗРР                                                                                87%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ЗПР, УО                                                                         60%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Аутистический синдром                                               40%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Дизартрия (большинство дети с ДЦП)                       47%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Алалия                                                                          70%</a:t>
            </a:r>
          </a:p>
        </p:txBody>
      </p:sp>
    </p:spTree>
    <p:extLst>
      <p:ext uri="{BB962C8B-B14F-4D97-AF65-F5344CB8AC3E}">
        <p14:creationId xmlns:p14="http://schemas.microsoft.com/office/powerpoint/2010/main" val="1533861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123728" y="158851"/>
            <a:ext cx="6552728" cy="100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Реструктуризация ЭЭГ пациента с задержкой речевого и психического развития в сеансах БАК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ЭЭГ_ЗПР№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000" y="2149570"/>
            <a:ext cx="5177398" cy="19651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Распр_ЗПР№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0586" y="2282913"/>
            <a:ext cx="1863136" cy="180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ЭЭГ_ЗПР№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0525" y="4515303"/>
            <a:ext cx="5198738" cy="19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Распр_ЗПР№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263" y="4581128"/>
            <a:ext cx="1799299" cy="18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79713" y="1301794"/>
            <a:ext cx="69440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В.С., 9 лет; д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з: ЗПР +ОНР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139785" y="1813151"/>
            <a:ext cx="2738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процедур БАК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12594" y="4211796"/>
            <a:ext cx="2593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 процедур БАК</a:t>
            </a:r>
          </a:p>
        </p:txBody>
      </p:sp>
    </p:spTree>
    <p:extLst>
      <p:ext uri="{BB962C8B-B14F-4D97-AF65-F5344CB8AC3E}">
        <p14:creationId xmlns:p14="http://schemas.microsoft.com/office/powerpoint/2010/main" val="3428927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267744" y="158851"/>
            <a:ext cx="6336704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Биохимические исследования крови в сеансах БАК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71297" y="5528569"/>
            <a:ext cx="342272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</a:p>
          <a:p>
            <a:pPr>
              <a:buFontTx/>
              <a:buNone/>
            </a:pP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тета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-активности </a:t>
            </a:r>
          </a:p>
          <a:p>
            <a:pPr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(О1)</a:t>
            </a:r>
          </a:p>
        </p:txBody>
      </p:sp>
      <p:pic>
        <p:nvPicPr>
          <p:cNvPr id="7" name="Picture 4" descr="Легенда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039" y="6396139"/>
            <a:ext cx="280828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59893"/>
              </p:ext>
            </p:extLst>
          </p:nvPr>
        </p:nvGraphicFramePr>
        <p:xfrm>
          <a:off x="4084439" y="3659289"/>
          <a:ext cx="49149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Диаграмма" r:id="rId6" imgW="4914900" imgH="2819400" progId="">
                  <p:embed/>
                </p:oleObj>
              </mc:Choice>
              <mc:Fallback>
                <p:oleObj name="Диаграмма" r:id="rId6" imgW="4914900" imgH="28194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439" y="3659289"/>
                        <a:ext cx="49149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649333"/>
              </p:ext>
            </p:extLst>
          </p:nvPr>
        </p:nvGraphicFramePr>
        <p:xfrm>
          <a:off x="2285984" y="1071546"/>
          <a:ext cx="4817814" cy="327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Диаграмма" r:id="rId8" imgW="5610149" imgH="3333750" progId="">
                  <p:embed/>
                </p:oleObj>
              </mc:Choice>
              <mc:Fallback>
                <p:oleObj name="Диаграмма" r:id="rId8" imgW="5610149" imgH="333375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1071546"/>
                        <a:ext cx="4817814" cy="3277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2029" y="4143380"/>
            <a:ext cx="129003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дофаминин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89257" y="4006990"/>
            <a:ext cx="1927649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серотонин           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77950" y="2647535"/>
            <a:ext cx="12849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</a:rPr>
              <a:t>Контроль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153499" y="4916848"/>
            <a:ext cx="665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</a:rPr>
              <a:t>БАК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6156176" y="2868801"/>
            <a:ext cx="921774" cy="39809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983833" y="1262721"/>
            <a:ext cx="73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N=10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 flipV="1">
            <a:off x="2907836" y="4325973"/>
            <a:ext cx="412727" cy="5794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428992" y="4357694"/>
            <a:ext cx="648707" cy="55986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3779640" y="4290990"/>
            <a:ext cx="1295399" cy="61442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770390" y="1360312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p&lt;0.01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97704" y="4008650"/>
            <a:ext cx="1284326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адреналин</a:t>
            </a:r>
          </a:p>
        </p:txBody>
      </p:sp>
    </p:spTree>
    <p:extLst>
      <p:ext uri="{BB962C8B-B14F-4D97-AF65-F5344CB8AC3E}">
        <p14:creationId xmlns:p14="http://schemas.microsoft.com/office/powerpoint/2010/main" val="215427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Тета-ритм (4 – 8 Гц)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700808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/>
                </a:solidFill>
              </a:rPr>
              <a:t>На 80% генерируется в структурах </a:t>
            </a:r>
            <a:r>
              <a:rPr lang="ru-RU" sz="1800" dirty="0" err="1">
                <a:solidFill>
                  <a:schemeClr val="tx2"/>
                </a:solidFill>
              </a:rPr>
              <a:t>гиппокампа</a:t>
            </a:r>
            <a:r>
              <a:rPr lang="ru-RU" sz="1800" dirty="0">
                <a:solidFill>
                  <a:schemeClr val="tx2"/>
                </a:solidFill>
              </a:rPr>
              <a:t> (</a:t>
            </a:r>
            <a:r>
              <a:rPr lang="en-US" sz="1800" dirty="0" err="1">
                <a:solidFill>
                  <a:schemeClr val="tx2"/>
                </a:solidFill>
              </a:rPr>
              <a:t>Gerbrandt</a:t>
            </a:r>
            <a:r>
              <a:rPr lang="en-US" sz="1800" dirty="0">
                <a:solidFill>
                  <a:schemeClr val="tx2"/>
                </a:solidFill>
              </a:rPr>
              <a:t> et al., 1978)</a:t>
            </a:r>
            <a:endParaRPr lang="ru-RU" sz="1800" dirty="0">
              <a:solidFill>
                <a:schemeClr val="tx2"/>
              </a:solidFill>
            </a:endParaRPr>
          </a:p>
          <a:p>
            <a:pPr algn="l" eaLnBrk="1" hangingPunct="1"/>
            <a:endParaRPr lang="en-US" sz="1800" dirty="0">
              <a:solidFill>
                <a:schemeClr val="tx2"/>
              </a:solidFill>
            </a:endParaRP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/>
                </a:solidFill>
              </a:rPr>
              <a:t>У человека связывается с повышенной активацией подкорково-</a:t>
            </a:r>
            <a:r>
              <a:rPr lang="ru-RU" sz="1800" dirty="0" err="1">
                <a:solidFill>
                  <a:schemeClr val="tx2"/>
                </a:solidFill>
              </a:rPr>
              <a:t>диенцефальных</a:t>
            </a:r>
            <a:r>
              <a:rPr lang="ru-RU" sz="1800" dirty="0">
                <a:solidFill>
                  <a:schemeClr val="tx2"/>
                </a:solidFill>
              </a:rPr>
              <a:t> структур мозга (</a:t>
            </a:r>
            <a:r>
              <a:rPr lang="ru-RU" sz="1800" dirty="0" err="1">
                <a:solidFill>
                  <a:schemeClr val="tx2"/>
                </a:solidFill>
              </a:rPr>
              <a:t>Гриндель</a:t>
            </a:r>
            <a:r>
              <a:rPr lang="ru-RU" sz="1800" dirty="0">
                <a:solidFill>
                  <a:schemeClr val="tx2"/>
                </a:solidFill>
              </a:rPr>
              <a:t>, 1974; Болдырева, 1983; </a:t>
            </a:r>
            <a:r>
              <a:rPr lang="ru-RU" sz="1800" dirty="0" err="1">
                <a:solidFill>
                  <a:schemeClr val="tx2"/>
                </a:solidFill>
              </a:rPr>
              <a:t>Гнездицкий</a:t>
            </a:r>
            <a:r>
              <a:rPr lang="ru-RU" sz="1800" dirty="0">
                <a:solidFill>
                  <a:schemeClr val="tx2"/>
                </a:solidFill>
              </a:rPr>
              <a:t>, 2004)</a:t>
            </a:r>
          </a:p>
          <a:p>
            <a:pPr algn="l" eaLnBrk="1" hangingPunct="1"/>
            <a:endParaRPr lang="ru-RU" sz="1800" dirty="0">
              <a:solidFill>
                <a:schemeClr val="tx2"/>
              </a:solidFill>
            </a:endParaRP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</a:t>
            </a:r>
            <a:r>
              <a:rPr lang="ru-RU" sz="1800" dirty="0" err="1">
                <a:solidFill>
                  <a:schemeClr val="tx2"/>
                </a:solidFill>
              </a:rPr>
              <a:t>heta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has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been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recorded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in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numerous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other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regions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including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the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anterior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cingulate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cortex</a:t>
            </a:r>
            <a:r>
              <a:rPr lang="ru-RU" sz="1800" dirty="0">
                <a:solidFill>
                  <a:schemeClr val="tx2"/>
                </a:solidFill>
              </a:rPr>
              <a:t> (ACC), </a:t>
            </a:r>
            <a:r>
              <a:rPr lang="ru-RU" sz="1800" dirty="0" err="1">
                <a:solidFill>
                  <a:schemeClr val="tx2"/>
                </a:solidFill>
              </a:rPr>
              <a:t>entorhinal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cortex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hypothalamus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superior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colliculus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medial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septum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mammilary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bodies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anterior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thalamus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and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amygdala</a:t>
            </a:r>
            <a:r>
              <a:rPr lang="ru-RU" sz="1800" dirty="0">
                <a:solidFill>
                  <a:schemeClr val="tx2"/>
                </a:solidFill>
              </a:rPr>
              <a:t> (</a:t>
            </a:r>
            <a:r>
              <a:rPr lang="ru-RU" sz="1800" dirty="0" err="1">
                <a:solidFill>
                  <a:schemeClr val="tx2"/>
                </a:solidFill>
              </a:rPr>
              <a:t>Bland</a:t>
            </a:r>
            <a:r>
              <a:rPr lang="ru-RU" sz="1800" dirty="0">
                <a:solidFill>
                  <a:schemeClr val="tx2"/>
                </a:solidFill>
              </a:rPr>
              <a:t> &amp; </a:t>
            </a:r>
            <a:r>
              <a:rPr lang="ru-RU" sz="1800" dirty="0" err="1">
                <a:solidFill>
                  <a:schemeClr val="tx2"/>
                </a:solidFill>
              </a:rPr>
              <a:t>Oddie</a:t>
            </a:r>
            <a:r>
              <a:rPr lang="ru-RU" sz="1800" dirty="0">
                <a:solidFill>
                  <a:schemeClr val="tx2"/>
                </a:solidFill>
              </a:rPr>
              <a:t>, 1998; Vinogradova,1995) </a:t>
            </a:r>
          </a:p>
        </p:txBody>
      </p:sp>
    </p:spTree>
    <p:extLst>
      <p:ext uri="{BB962C8B-B14F-4D97-AF65-F5344CB8AC3E}">
        <p14:creationId xmlns:p14="http://schemas.microsoft.com/office/powerpoint/2010/main" val="2404080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Абилитация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младенцев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00250" y="2130723"/>
            <a:ext cx="69072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исследование было включено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детей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родившихся в срок, так и недоношенных, среди которых 20%  - дети с экстра низкой массой тела. Каждому было проведено не менее 5 сеансов БАК от 3 до 5 мин. через 1 день. Контрольная группа состояла из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детей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Было проведено 5 контрольных сеансов и 5 лечебных через 1 день.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16100" y="33543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200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фото новорож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97275"/>
            <a:ext cx="4104878" cy="301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00250" y="930263"/>
            <a:ext cx="6907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tx2"/>
                </a:solidFill>
              </a:rPr>
              <a:t>Исследование проводилось на базе СПБ ГУЗ Детской городской больницы №1 СПб, на отделении патологии новорожденных детей № 10. (д.м.н. </a:t>
            </a:r>
            <a:r>
              <a:rPr lang="ru-RU" sz="1800" b="1" dirty="0" err="1">
                <a:solidFill>
                  <a:schemeClr val="tx2"/>
                </a:solidFill>
              </a:rPr>
              <a:t>Скоромец</a:t>
            </a:r>
            <a:r>
              <a:rPr lang="ru-RU" sz="1800" b="1" dirty="0">
                <a:solidFill>
                  <a:schemeClr val="tx2"/>
                </a:solidFill>
              </a:rPr>
              <a:t> А.П., </a:t>
            </a:r>
            <a:r>
              <a:rPr lang="ru-RU" sz="1800" b="1" dirty="0" err="1">
                <a:solidFill>
                  <a:schemeClr val="tx2"/>
                </a:solidFill>
              </a:rPr>
              <a:t>к.п.н</a:t>
            </a:r>
            <a:r>
              <a:rPr lang="ru-RU" sz="1800" b="1" dirty="0">
                <a:solidFill>
                  <a:schemeClr val="tx2"/>
                </a:solidFill>
              </a:rPr>
              <a:t>. </a:t>
            </a:r>
            <a:r>
              <a:rPr lang="ru-RU" sz="1800" b="1" dirty="0" err="1">
                <a:solidFill>
                  <a:schemeClr val="tx2"/>
                </a:solidFill>
              </a:rPr>
              <a:t>Платунова</a:t>
            </a:r>
            <a:r>
              <a:rPr lang="ru-RU" sz="1800" b="1" dirty="0">
                <a:solidFill>
                  <a:schemeClr val="tx2"/>
                </a:solidFill>
              </a:rPr>
              <a:t> Л.Г.)</a:t>
            </a:r>
          </a:p>
        </p:txBody>
      </p:sp>
    </p:spTree>
    <p:extLst>
      <p:ext uri="{BB962C8B-B14F-4D97-AF65-F5344CB8AC3E}">
        <p14:creationId xmlns:p14="http://schemas.microsoft.com/office/powerpoint/2010/main" val="1545496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609600" indent="-609600"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анализ по всем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младенцам  после сеансов биоакустической коррекции: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5736" y="1484313"/>
            <a:ext cx="662441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поведение болевое – уменьшается;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четче ритм сон-бодрствование с удлинением времени спокойного сна;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вегетативные нарушения  уменьшаются (нормализуется терморегуляция, уменьшается мраморность);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сосательный рефлекс усиливался;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меньше негативного поведения, эмоциональный тонус положительный;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снижение частоты выраженных аффективно-респираторных приступов у детей с хронической гипоксией мозга;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адекватное дыхание, снижение частоты десатурации у больных с хронической гипоксией мозга на фоне снижения болевых реакций, уменьшения частоты негативных проявлений.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контроле за соответствующий период времени подобных достоверных изменений не наблюдалось.</a:t>
            </a:r>
          </a:p>
        </p:txBody>
      </p:sp>
    </p:spTree>
    <p:extLst>
      <p:ext uri="{BB962C8B-B14F-4D97-AF65-F5344CB8AC3E}">
        <p14:creationId xmlns:p14="http://schemas.microsoft.com/office/powerpoint/2010/main" val="402726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017906" y="1291545"/>
            <a:ext cx="687187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позволяет регистрировать, наблюдать, преобразовывать сигнал БЭА мозга, проводить анализ ЭЭГ  по 4 отведениям, хранить данные пациентов и исследований.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220486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Обзор ЭЭГ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5" descr="Норма1%20Об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06" y="2727366"/>
            <a:ext cx="6871875" cy="38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7355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Arial" panose="020B0604020202020204" pitchFamily="34" charset="0"/>
              </a:rPr>
              <a:t>ВОЗМОЖНОСТИ ПРОГРАММНОГО ОБЕСПЕЧЕНИЯ «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Arial" panose="020B0604020202020204" pitchFamily="34" charset="0"/>
              </a:rPr>
              <a:t>Синхро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Arial" panose="020B0604020202020204" pitchFamily="34" charset="0"/>
              </a:rPr>
              <a:t>-С»: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Arial" panose="020B0604020202020204" pitchFamily="34" charset="0"/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78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33400"/>
            <a:ext cx="6264052" cy="2247528"/>
          </a:xfrm>
        </p:spPr>
        <p:txBody>
          <a:bodyPr/>
          <a:lstStyle/>
          <a:p>
            <a:pPr algn="ctr" eaLnBrk="1" hangingPunct="1"/>
            <a:b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индексов</a:t>
            </a:r>
            <a:b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Пользователь может: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оценивать величины и соотношения индексов;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оценивать изменение состояния пациента (н-р: сон-бодрствование);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сравнивать исследования (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многооконность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визуально оценивать симметрию индексов.</a:t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Норма1%20Индек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27" y="2420888"/>
            <a:ext cx="5846869" cy="40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40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327427"/>
            <a:ext cx="66967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Arial" panose="020B0604020202020204" pitchFamily="34" charset="0"/>
              </a:rPr>
              <a:t>Периодометрический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Arial" panose="020B0604020202020204" pitchFamily="34" charset="0"/>
              </a:rPr>
              <a:t> анализ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отображает распределение (спектр) периодов (длин) колебаний ЭЭГ по 4м </a:t>
            </a:r>
            <a:r>
              <a:rPr lang="ru-RU" sz="1600" dirty="0" err="1">
                <a:solidFill>
                  <a:schemeClr val="tx2"/>
                </a:solidFill>
              </a:rPr>
              <a:t>кан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Пользователь может: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оценивать конфигурацию распределения периодов ЭЭГ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оценивать величины и соотношения индексов;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оценивать значение показателя межполушарной </a:t>
            </a:r>
            <a:r>
              <a:rPr lang="ru-RU" sz="1600" dirty="0" err="1">
                <a:solidFill>
                  <a:schemeClr val="tx2"/>
                </a:solidFill>
              </a:rPr>
              <a:t>ассиметрии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сравнивать исследования (</a:t>
            </a:r>
            <a:r>
              <a:rPr lang="ru-RU" sz="1600" dirty="0" err="1">
                <a:solidFill>
                  <a:schemeClr val="tx2"/>
                </a:solidFill>
              </a:rPr>
              <a:t>многооконность</a:t>
            </a:r>
            <a:r>
              <a:rPr lang="ru-RU" sz="1600" dirty="0">
                <a:solidFill>
                  <a:schemeClr val="tx2"/>
                </a:solidFill>
              </a:rPr>
              <a:t>);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визуально оценивать симметрию распределений периодов ЭЭГ справа и слева.</a:t>
            </a: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800" b="1" dirty="0">
                <a:solidFill>
                  <a:schemeClr val="tx2"/>
                </a:solidFill>
              </a:rPr>
            </a:br>
            <a:br>
              <a:rPr lang="ru-RU" sz="1800" b="1" dirty="0">
                <a:solidFill>
                  <a:schemeClr val="tx2"/>
                </a:solidFill>
              </a:rPr>
            </a:br>
            <a:br>
              <a:rPr lang="ru-RU" sz="1800" b="1" dirty="0">
                <a:solidFill>
                  <a:schemeClr val="tx2"/>
                </a:solidFill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" name="Picture 6" descr="Норма1%20Период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58" y="3183658"/>
            <a:ext cx="6277899" cy="33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0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7380312" cy="139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БАК реализован в аппаратно-компьютерном комплексе биоакустической коррекции «Синхро-С»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79712" y="5403007"/>
            <a:ext cx="66967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Регистрационное удостоверение № ФСР 2010/07223 от 29 марта 2010 года,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соответствия (ГОСТ Р) № РОСС 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HO263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.04.201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 на производство медицинской техники № ФС-99-03002381 от 03 мая 2011 года.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vitascan.ru/wp-content/uploads/2014/08/syncor-c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7" b="16402"/>
          <a:stretch/>
        </p:blipFill>
        <p:spPr bwMode="auto">
          <a:xfrm>
            <a:off x="2439181" y="1412776"/>
            <a:ext cx="6029325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385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04664"/>
            <a:ext cx="64807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Arial" panose="020B0604020202020204" pitchFamily="34" charset="0"/>
              </a:rPr>
              <a:t>Паттерновый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Arial" panose="020B0604020202020204" pitchFamily="34" charset="0"/>
              </a:rPr>
              <a:t> анализ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Arial" panose="020B0604020202020204" pitchFamily="34" charset="0"/>
              </a:rPr>
            </a:b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Пользователь может: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оценивать усредненный рисунок ЭЭГ по 4-м каналам в области альфа-, бета-, </a:t>
            </a:r>
            <a:r>
              <a:rPr lang="ru-RU" sz="1600" dirty="0" err="1">
                <a:solidFill>
                  <a:schemeClr val="tx2"/>
                </a:solidFill>
              </a:rPr>
              <a:t>тета</a:t>
            </a:r>
            <a:r>
              <a:rPr lang="ru-RU" sz="1600" dirty="0">
                <a:solidFill>
                  <a:schemeClr val="tx2"/>
                </a:solidFill>
              </a:rPr>
              <a:t>- и дельта-ритмов;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оценивать среднюю амплитуду колебаний разных диапазонов по сравнению с калибровочным сигналом, а также относительно друг друга;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оценить форму колебаний;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сравнивать исследования (</a:t>
            </a:r>
            <a:r>
              <a:rPr lang="ru-RU" sz="1600" dirty="0" err="1">
                <a:solidFill>
                  <a:schemeClr val="tx2"/>
                </a:solidFill>
              </a:rPr>
              <a:t>многооконность</a:t>
            </a:r>
            <a:r>
              <a:rPr lang="ru-RU" sz="1600" dirty="0">
                <a:solidFill>
                  <a:schemeClr val="tx2"/>
                </a:solidFill>
              </a:rPr>
              <a:t>);</a:t>
            </a: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600" dirty="0">
                <a:solidFill>
                  <a:schemeClr val="tx2"/>
                </a:solidFill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" name="Picture 6" descr="Норма1%20Альфа-паттер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657221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680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Корреляционный анализ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472" y="901247"/>
            <a:ext cx="6696744" cy="3880959"/>
          </a:xfrm>
        </p:spPr>
        <p:txBody>
          <a:bodyPr/>
          <a:lstStyle/>
          <a:p>
            <a:pPr eaLnBrk="1" hangingPunct="1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Корреляционный анализ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отображает характер пространственно-временных взаимодействий между четырьмя точками регистрации ЭЭГ за весь сеанс </a:t>
            </a: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Пользователь может:</a:t>
            </a: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Оценивать динамику и абсолютные значения силы связи между опорным и наблюдаемыми процессами. В окне статистика дается среднее значение модуля коэффициента корреляции и среднее квадратичное отклонение модуля коэффициента корреляции за весь сеанс.</a:t>
            </a: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Оценивать динамику и профиль временных взаимодействий. В окне статистика даются процентные величины ведущих, ведомых, синхронных взаимодействий и моментов отсутствия связи за весь сеанс</a:t>
            </a: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Выбирать эпоху анализа </a:t>
            </a: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Сравнивать исследования (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многооконность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Н1%20КоррFp1_Ста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5555712" cy="275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4725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6966520" cy="110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609600" indent="-609600" algn="ctr">
              <a:lnSpc>
                <a:spcPct val="90000"/>
              </a:lnSpc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бюджетных средств </a:t>
            </a:r>
          </a:p>
          <a:p>
            <a:pPr marL="609600" indent="-609600" algn="ctr">
              <a:lnSpc>
                <a:spcPct val="90000"/>
              </a:lnSpc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использовании комплекса биоакустической коррекции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77480" y="1484784"/>
            <a:ext cx="65527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комплексного лечения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15% до 3 раз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зависимости от нозологий)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койкодней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от 15%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Фармакозамещение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Психотропные препараты –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30%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100%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Анальгетики                       – 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 до 50%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препараты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 от 15%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реабилитационного периода – от 15% до 3 раз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продолжительности ремиссии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хронических заболеваниях  - от 30%                                              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профилактика сердечно-сосудистых заболеваний, сокращение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инвалидизации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996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24744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cs typeface="Arial" panose="020B0604020202020204" pitchFamily="34" charset="0"/>
              </a:rPr>
              <a:t>Биоакустическая коррекция, </a:t>
            </a:r>
            <a:br>
              <a:rPr lang="ru-RU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br>
              <a:rPr lang="ru-RU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cs typeface="Arial" panose="020B0604020202020204" pitchFamily="34" charset="0"/>
              </a:rPr>
              <a:t>являясь эффективным, неинвазивным и немедикаментозным методом реабилитации больных, направленным на восстановление функционального состояния центральной нервной системы и мобилизацию естественных резервов организма, способствует повышению эффективности медицинской реабилитации в комплексной  терапии, а при ряде заболеваний может использоваться самостоятельно.</a:t>
            </a:r>
          </a:p>
          <a:p>
            <a:endParaRPr lang="ru-RU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" y="2060848"/>
            <a:ext cx="1872208" cy="12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1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0"/>
            <a:ext cx="7380312" cy="139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Аппаратно-компьютерный комплекс биоакустической коррекции «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-С» успешно применяется в: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772816"/>
            <a:ext cx="7128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3 Центральном военно-клиническом госпитале имени Вишневского МО РФ (Москва),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Региональном сосудистом центре скорой помощи  БСМП (Набережные Челны),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Центре восстановительного лечения «Детская психиатрия им. Мнухина» (Санкт-Петербург),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Перинатальном центре Педиатрической академии   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Санкт-Петербург</a:t>
            </a: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),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Клинике неврозов (Санкт-Петербург),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Санатории «</a:t>
            </a:r>
            <a:r>
              <a:rPr lang="ru-RU" sz="2000" b="1" dirty="0" err="1">
                <a:solidFill>
                  <a:schemeClr val="tx2"/>
                </a:solidFill>
                <a:cs typeface="Arial" panose="020B0604020202020204" pitchFamily="34" charset="0"/>
              </a:rPr>
              <a:t>Янган</a:t>
            </a: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-Тау» (Республика Башкортостан),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МСЧ № 18 - отделение </a:t>
            </a:r>
            <a:r>
              <a:rPr lang="ru-RU" sz="2000" b="1" dirty="0" err="1">
                <a:solidFill>
                  <a:schemeClr val="tx2"/>
                </a:solidFill>
                <a:cs typeface="Arial" panose="020B0604020202020204" pitchFamily="34" charset="0"/>
              </a:rPr>
              <a:t>нейрореабилитации</a:t>
            </a: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 (СПб),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«НИИ детской курортологии и физиотерапии» (Крым, Евпатория),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Центре медицинской реабилитации «Движение» (Москва),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Детском неврологическом центре "Прогноз" (СПб),</a:t>
            </a:r>
          </a:p>
          <a:p>
            <a:pPr marL="285750" indent="-285750" algn="l">
              <a:lnSpc>
                <a:spcPct val="80000"/>
              </a:lnSpc>
            </a:pPr>
            <a:endParaRPr lang="ru-RU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и других лечебно-восстановительных учреждениях социальной защиты населения РФ.</a:t>
            </a:r>
          </a:p>
        </p:txBody>
      </p:sp>
    </p:spTree>
    <p:extLst>
      <p:ext uri="{BB962C8B-B14F-4D97-AF65-F5344CB8AC3E}">
        <p14:creationId xmlns:p14="http://schemas.microsoft.com/office/powerpoint/2010/main" val="370272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5651500" y="1196975"/>
            <a:ext cx="3276600" cy="2809875"/>
          </a:xfrm>
          <a:prstGeom prst="rect">
            <a:avLst/>
          </a:prstGeom>
          <a:ln w="508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5724525" y="4437063"/>
            <a:ext cx="3168650" cy="2016125"/>
          </a:xfrm>
          <a:prstGeom prst="rect">
            <a:avLst/>
          </a:prstGeom>
          <a:ln w="508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сенсорной ЭЭГ-зависимой стимуляции головного мозга 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 descr="Процедура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4" y="2098674"/>
            <a:ext cx="30940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ЭЭГ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060575"/>
            <a:ext cx="2016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nd"/>
          <p:cNvSpPr>
            <a:spLocks noEditPoints="1" noChangeArrowheads="1"/>
          </p:cNvSpPr>
          <p:nvPr/>
        </p:nvSpPr>
        <p:spPr bwMode="auto">
          <a:xfrm>
            <a:off x="2038731" y="1162050"/>
            <a:ext cx="1238252" cy="1075305"/>
          </a:xfrm>
          <a:custGeom>
            <a:avLst/>
            <a:gdLst>
              <a:gd name="T0" fmla="*/ 935373 w 21600"/>
              <a:gd name="T1" fmla="*/ 1772801 h 21600"/>
              <a:gd name="T2" fmla="*/ 935373 w 21600"/>
              <a:gd name="T3" fmla="*/ 0 h 21600"/>
              <a:gd name="T4" fmla="*/ 0 w 21600"/>
              <a:gd name="T5" fmla="*/ 904875 h 21600"/>
              <a:gd name="T6" fmla="*/ 1809750 w 21600"/>
              <a:gd name="T7" fmla="*/ 9048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660033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 flipH="1" flipV="1">
            <a:off x="2038730" y="6167438"/>
            <a:ext cx="3698148" cy="0"/>
          </a:xfrm>
          <a:prstGeom prst="line">
            <a:avLst/>
          </a:prstGeom>
          <a:ln w="508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/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 flipV="1">
            <a:off x="2038730" y="2098673"/>
            <a:ext cx="0" cy="4081643"/>
          </a:xfrm>
          <a:prstGeom prst="line">
            <a:avLst/>
          </a:prstGeom>
          <a:ln w="50800">
            <a:headEnd/>
            <a:tailEnd type="triangl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/>
          </a:p>
        </p:txBody>
      </p:sp>
      <p:pic>
        <p:nvPicPr>
          <p:cNvPr id="13" name="Picture 46" descr="Преобразование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5" y="5000636"/>
            <a:ext cx="2214578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5831681" y="4628149"/>
            <a:ext cx="2951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Преобразование ЭЭГ в звук</a:t>
            </a: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6083299" y="1252296"/>
            <a:ext cx="2447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ЭЭГ </a:t>
            </a:r>
          </a:p>
        </p:txBody>
      </p:sp>
      <p:pic>
        <p:nvPicPr>
          <p:cNvPr id="18" name="Picture 52" descr="IMG_43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13700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267744" y="5013325"/>
            <a:ext cx="30402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Предъявление звука в реальном времени</a:t>
            </a:r>
          </a:p>
        </p:txBody>
      </p:sp>
      <p:sp>
        <p:nvSpPr>
          <p:cNvPr id="20" name="Line 55"/>
          <p:cNvSpPr>
            <a:spLocks noChangeShapeType="1"/>
          </p:cNvSpPr>
          <p:nvPr/>
        </p:nvSpPr>
        <p:spPr bwMode="auto">
          <a:xfrm>
            <a:off x="4572000" y="2349500"/>
            <a:ext cx="1081088" cy="0"/>
          </a:xfrm>
          <a:prstGeom prst="line">
            <a:avLst/>
          </a:prstGeom>
          <a:ln w="50800">
            <a:headEnd/>
            <a:tailEnd type="triangl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/>
          </a:p>
        </p:txBody>
      </p:sp>
      <p:sp>
        <p:nvSpPr>
          <p:cNvPr id="21" name="Line 56"/>
          <p:cNvSpPr>
            <a:spLocks noChangeShapeType="1"/>
          </p:cNvSpPr>
          <p:nvPr/>
        </p:nvSpPr>
        <p:spPr bwMode="auto">
          <a:xfrm>
            <a:off x="7235825" y="4005263"/>
            <a:ext cx="0" cy="430212"/>
          </a:xfrm>
          <a:prstGeom prst="line">
            <a:avLst/>
          </a:prstGeom>
          <a:ln w="50800">
            <a:headEnd/>
            <a:tailEnd type="triangl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/>
          </a:p>
        </p:txBody>
      </p:sp>
      <p:pic>
        <p:nvPicPr>
          <p:cNvPr id="22" name="Picture 59" descr="Схема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628775"/>
            <a:ext cx="660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4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763688" y="158851"/>
            <a:ext cx="7380312" cy="7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БИОАКУСТИЧЕСКАЯ КОРРЕКЦИЯ</a:t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(БАК) – это синтез технологий</a:t>
            </a:r>
          </a:p>
        </p:txBody>
      </p:sp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und"/>
          <p:cNvSpPr>
            <a:spLocks noEditPoints="1" noChangeArrowheads="1"/>
          </p:cNvSpPr>
          <p:nvPr/>
        </p:nvSpPr>
        <p:spPr bwMode="auto">
          <a:xfrm>
            <a:off x="7740650" y="3141663"/>
            <a:ext cx="720725" cy="801687"/>
          </a:xfrm>
          <a:custGeom>
            <a:avLst/>
            <a:gdLst>
              <a:gd name="T0" fmla="*/ 372508 w 21600"/>
              <a:gd name="T1" fmla="*/ 785319 h 21600"/>
              <a:gd name="T2" fmla="*/ 372508 w 21600"/>
              <a:gd name="T3" fmla="*/ 0 h 21600"/>
              <a:gd name="T4" fmla="*/ 0 w 21600"/>
              <a:gd name="T5" fmla="*/ 400843 h 21600"/>
              <a:gd name="T6" fmla="*/ 720725 w 21600"/>
              <a:gd name="T7" fmla="*/ 4008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915816" y="1628775"/>
            <a:ext cx="45533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ЭЭГ - ОБРАТНАЯ СВЯЗЬ (БОС)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915816" y="2781300"/>
            <a:ext cx="43930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НЕЙРОСЕНСОРНАЯ </a:t>
            </a:r>
          </a:p>
          <a:p>
            <a:pPr algn="l" eaLnBrk="1" hangingPunct="1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ЭЭГ- зависимая СТИМУЛЯЦИЯ </a:t>
            </a:r>
          </a:p>
          <a:p>
            <a:pPr algn="l" eaLnBrk="1" hangingPunct="1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(параметры стимула согласованы в реальном времени с эндогенной активностью головного мозга)</a:t>
            </a:r>
          </a:p>
          <a:p>
            <a:pPr algn="l" eaLnBrk="1" hangingPunct="1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915817" y="5157788"/>
            <a:ext cx="4393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МУЗЫКОТЕРАПИЯ</a:t>
            </a:r>
          </a:p>
        </p:txBody>
      </p:sp>
      <p:sp>
        <p:nvSpPr>
          <p:cNvPr id="12" name="AutoShape 24"/>
          <p:cNvSpPr>
            <a:spLocks/>
          </p:cNvSpPr>
          <p:nvPr/>
        </p:nvSpPr>
        <p:spPr bwMode="auto">
          <a:xfrm>
            <a:off x="2268116" y="1493380"/>
            <a:ext cx="431800" cy="4319587"/>
          </a:xfrm>
          <a:prstGeom prst="leftBrace">
            <a:avLst>
              <a:gd name="adj1" fmla="val 83364"/>
              <a:gd name="adj2" fmla="val 50000"/>
            </a:avLst>
          </a:prstGeom>
          <a:ln w="50800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" name="UTurnArrow"/>
          <p:cNvSpPr>
            <a:spLocks noEditPoints="1" noChangeArrowheads="1"/>
          </p:cNvSpPr>
          <p:nvPr/>
        </p:nvSpPr>
        <p:spPr bwMode="auto">
          <a:xfrm>
            <a:off x="7956550" y="1341438"/>
            <a:ext cx="576263" cy="719137"/>
          </a:xfrm>
          <a:custGeom>
            <a:avLst/>
            <a:gdLst>
              <a:gd name="T0" fmla="*/ 246112 w 21600"/>
              <a:gd name="T1" fmla="*/ 0 h 21600"/>
              <a:gd name="T2" fmla="*/ 74354 w 21600"/>
              <a:gd name="T3" fmla="*/ 719137 h 21600"/>
              <a:gd name="T4" fmla="*/ 259452 w 21600"/>
              <a:gd name="T5" fmla="*/ 293847 h 21600"/>
              <a:gd name="T6" fmla="*/ 417871 w 21600"/>
              <a:gd name="T7" fmla="*/ 494906 h 21600"/>
              <a:gd name="T8" fmla="*/ 576263 w 21600"/>
              <a:gd name="T9" fmla="*/ 2938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5574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lnTo>
                  <a:pt x="15663" y="14865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Music"/>
          <p:cNvSpPr>
            <a:spLocks noEditPoints="1" noChangeArrowheads="1"/>
          </p:cNvSpPr>
          <p:nvPr/>
        </p:nvSpPr>
        <p:spPr bwMode="auto">
          <a:xfrm>
            <a:off x="7740650" y="5084763"/>
            <a:ext cx="647700" cy="730250"/>
          </a:xfrm>
          <a:custGeom>
            <a:avLst/>
            <a:gdLst>
              <a:gd name="T0" fmla="*/ 220458 w 21600"/>
              <a:gd name="T1" fmla="*/ 1555 h 21600"/>
              <a:gd name="T2" fmla="*/ 221088 w 21600"/>
              <a:gd name="T3" fmla="*/ 334698 h 21600"/>
              <a:gd name="T4" fmla="*/ 650189 w 21600"/>
              <a:gd name="T5" fmla="*/ 340141 h 21600"/>
              <a:gd name="T6" fmla="*/ 220458 w 21600"/>
              <a:gd name="T7" fmla="*/ 1555 h 21600"/>
              <a:gd name="T8" fmla="*/ 6477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5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itascan.ru/wp-content/uploads/2014/08/SynCor_200x1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1471870" cy="9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35696" y="928670"/>
            <a:ext cx="7200800" cy="592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основе метода БАК используется концепция непроизвольной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Содержание этой концепции заключается не в компенсации нарушенных физиологических функций, а в активации естественных процессов регулирования, которые в норме осуществляются непроизвольно, но оказались подавлены в результате неблагоприятного сочетания факторов внешней среды, болезни или индивидуально-личностных особенностей. Активация процессов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акустической стимуляцией согласованной с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текущей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биоэлектрической активностью мозга. Предъявление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музыкоподобных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звуков, параметры которых согласованы с показателями ритмической структуры ЭЭГ и синхронны с событиями биоэлектрической активности мозга, создает уникальные условия адаптивной стимуляции. Такой вариант сенсорной стимуляции, который совмещает в себе элементы биологической обратной связи, аудиовизуального воздействия и музыкотерапии, позволяет активировать естественные процессы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что способствует эффективному восстановлению функционального состояния ЦНС. </a:t>
            </a: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1763688" y="332656"/>
            <a:ext cx="5976664" cy="59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механизмах метода БАК:</a:t>
            </a:r>
          </a:p>
        </p:txBody>
      </p:sp>
    </p:spTree>
    <p:extLst>
      <p:ext uri="{BB962C8B-B14F-4D97-AF65-F5344CB8AC3E}">
        <p14:creationId xmlns:p14="http://schemas.microsoft.com/office/powerpoint/2010/main" val="355416217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owerpoint-template-24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3637</Words>
  <Application>Microsoft Office PowerPoint</Application>
  <PresentationFormat>Экран (4:3)</PresentationFormat>
  <Paragraphs>469</Paragraphs>
  <Slides>53</Slides>
  <Notes>53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3" baseType="lpstr">
      <vt:lpstr>Microsoft YaHei</vt:lpstr>
      <vt:lpstr>Arial</vt:lpstr>
      <vt:lpstr>Calibri</vt:lpstr>
      <vt:lpstr>Microsoft Sans Serif</vt:lpstr>
      <vt:lpstr>Tahoma</vt:lpstr>
      <vt:lpstr>Times New Roman</vt:lpstr>
      <vt:lpstr>Wingdings</vt:lpstr>
      <vt:lpstr>powerpoint-template-24</vt:lpstr>
      <vt:lpstr>1_powerpoint-template-24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Восстановление функционального состояния больных неврозом с астеническим синдромом в курсе процедур БАК (Мирошников Д.Б., Трушина В.Н., Щеглова Н.В. НИИЭМ СЗО РАМН), 52 больных без медикаментозного лечения.</vt:lpstr>
      <vt:lpstr>2. Реструктуризация биоэлектрической активности мозга в сеансах БАК. (Константинов К.В., Мирошников Д.Б.)</vt:lpstr>
      <vt:lpstr>3. Восстановление психоэмоционального состояния больных с органическим поражением мозга с использованием процедур БАК (Грицышина М.А., Нефедова Г.Э. СПБ, МСЧ №18, отд. нейрореабилитации)</vt:lpstr>
      <vt:lpstr>Динамика реактивной тревожности (по Спилбергеру-Ханину) в ходе курсового лечения больных с ОНМК (Грицишина М.А., Трушина В.Н., Нефедова Г.Э., СПБ, МСЧ №18)</vt:lpstr>
      <vt:lpstr>Динамика когнитивных способностей (по MMSE) в ходе курсового лечения больных с ОНМК Грицишина М.А., Трушина В.Н., Нефедова Г.Э., СПб, МСЧ №18)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Обследовано 39 детей, средний возраст 4,5 лет, 19 детей ОГ (10-15 сеансов), 20 детей КГ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Динамика индексов  Пользователь может: оценивать величины и соотношения индексов; оценивать изменение состояния пациента (н-р: сон-бодрствование); сравнивать исследования (многооконность); визуально оценивать симметрию индексов.    </vt:lpstr>
      <vt:lpstr>Презентация PowerPoint</vt:lpstr>
      <vt:lpstr>Презентация PowerPoint</vt:lpstr>
      <vt:lpstr>Корреляционный анализ отображает характер пространственно-временных взаимодействий между четырьмя точками регистрации ЭЭГ за весь сеанс   Пользователь может: -  Оценивать динамику и абсолютные значения силы связи между опорным и наблюдаемыми процессами. В окне статистика дается среднее значение модуля коэффициента корреляции и среднее квадратичное отклонение модуля коэффициента корреляции за весь сеанс. -   Оценивать динамику и профиль временных взаимодействий. В окне статистика даются процентные величины ведущих, ведомых, синхронных взаимодействий и моментов отсутствия связи за весь сеанс - Выбирать эпоху анализа  - Сравнивать исследования (многооконность)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Andrey Volchkov</dc:creator>
  <cp:lastModifiedBy>Elena</cp:lastModifiedBy>
  <cp:revision>93</cp:revision>
  <dcterms:created xsi:type="dcterms:W3CDTF">2014-08-27T07:30:01Z</dcterms:created>
  <dcterms:modified xsi:type="dcterms:W3CDTF">2016-02-25T11:00:07Z</dcterms:modified>
</cp:coreProperties>
</file>